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58" r:id="rId3"/>
    <p:sldId id="339" r:id="rId4"/>
    <p:sldId id="257" r:id="rId5"/>
    <p:sldId id="348" r:id="rId6"/>
    <p:sldId id="309" r:id="rId7"/>
    <p:sldId id="338" r:id="rId8"/>
    <p:sldId id="355" r:id="rId9"/>
    <p:sldId id="341" r:id="rId10"/>
    <p:sldId id="346" r:id="rId11"/>
    <p:sldId id="347" r:id="rId12"/>
    <p:sldId id="310" r:id="rId13"/>
    <p:sldId id="288" r:id="rId14"/>
    <p:sldId id="358" r:id="rId15"/>
    <p:sldId id="351" r:id="rId16"/>
    <p:sldId id="359" r:id="rId17"/>
    <p:sldId id="308" r:id="rId18"/>
    <p:sldId id="357" r:id="rId19"/>
    <p:sldId id="263" r:id="rId20"/>
    <p:sldId id="360" r:id="rId21"/>
    <p:sldId id="264" r:id="rId22"/>
    <p:sldId id="311" r:id="rId23"/>
    <p:sldId id="321" r:id="rId24"/>
    <p:sldId id="387" r:id="rId25"/>
    <p:sldId id="388" r:id="rId26"/>
    <p:sldId id="312" r:id="rId27"/>
    <p:sldId id="392" r:id="rId28"/>
    <p:sldId id="393" r:id="rId29"/>
    <p:sldId id="322" r:id="rId30"/>
    <p:sldId id="390" r:id="rId31"/>
    <p:sldId id="394" r:id="rId32"/>
    <p:sldId id="395" r:id="rId33"/>
    <p:sldId id="396" r:id="rId34"/>
    <p:sldId id="397" r:id="rId35"/>
    <p:sldId id="323" r:id="rId36"/>
    <p:sldId id="398" r:id="rId37"/>
    <p:sldId id="401" r:id="rId38"/>
    <p:sldId id="400" r:id="rId39"/>
    <p:sldId id="315" r:id="rId40"/>
    <p:sldId id="325" r:id="rId41"/>
    <p:sldId id="402" r:id="rId42"/>
    <p:sldId id="399" r:id="rId43"/>
    <p:sldId id="333" r:id="rId44"/>
    <p:sldId id="326" r:id="rId45"/>
    <p:sldId id="403" r:id="rId46"/>
    <p:sldId id="404" r:id="rId47"/>
    <p:sldId id="302" r:id="rId48"/>
    <p:sldId id="405" r:id="rId49"/>
    <p:sldId id="406" r:id="rId50"/>
    <p:sldId id="407" r:id="rId51"/>
    <p:sldId id="327" r:id="rId52"/>
    <p:sldId id="408" r:id="rId53"/>
    <p:sldId id="413" r:id="rId54"/>
    <p:sldId id="410" r:id="rId55"/>
    <p:sldId id="318" r:id="rId56"/>
    <p:sldId id="411" r:id="rId57"/>
    <p:sldId id="328" r:id="rId58"/>
    <p:sldId id="412" r:id="rId59"/>
    <p:sldId id="409" r:id="rId60"/>
    <p:sldId id="414" r:id="rId61"/>
    <p:sldId id="415" r:id="rId62"/>
    <p:sldId id="35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DB46"/>
    <a:srgbClr val="CCB82F"/>
    <a:srgbClr val="D0BB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4660"/>
  </p:normalViewPr>
  <p:slideViewPr>
    <p:cSldViewPr snapToGrid="0">
      <p:cViewPr varScale="1">
        <p:scale>
          <a:sx n="42" d="100"/>
          <a:sy n="42" d="100"/>
        </p:scale>
        <p:origin x="104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1DF7A-DC2A-4E2A-A207-4170DA35442E}" type="datetimeFigureOut">
              <a:rPr lang="en-US" smtClean="0"/>
              <a:t>7/31/2021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7EE8F2-8351-436C-A58E-83501EDC7EBF}" type="slidenum">
              <a:rPr lang="en-US" smtClean="0"/>
              <a:t>‹#›</a:t>
            </a:fld>
            <a:endParaRPr lang="en-US" dirty="0"/>
          </a:p>
        </p:txBody>
      </p:sp>
    </p:spTree>
    <p:extLst>
      <p:ext uri="{BB962C8B-B14F-4D97-AF65-F5344CB8AC3E}">
        <p14:creationId xmlns:p14="http://schemas.microsoft.com/office/powerpoint/2010/main" val="3031920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7EE8F2-8351-436C-A58E-83501EDC7EBF}" type="slidenum">
              <a:rPr lang="en-US" smtClean="0"/>
              <a:t>13</a:t>
            </a:fld>
            <a:endParaRPr lang="en-US" dirty="0"/>
          </a:p>
        </p:txBody>
      </p:sp>
    </p:spTree>
    <p:extLst>
      <p:ext uri="{BB962C8B-B14F-4D97-AF65-F5344CB8AC3E}">
        <p14:creationId xmlns:p14="http://schemas.microsoft.com/office/powerpoint/2010/main" val="3870567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E8F2-8351-436C-A58E-83501EDC7EBF}" type="slidenum">
              <a:rPr lang="en-US" smtClean="0"/>
              <a:t>50</a:t>
            </a:fld>
            <a:endParaRPr lang="en-US" dirty="0"/>
          </a:p>
        </p:txBody>
      </p:sp>
    </p:spTree>
    <p:extLst>
      <p:ext uri="{BB962C8B-B14F-4D97-AF65-F5344CB8AC3E}">
        <p14:creationId xmlns:p14="http://schemas.microsoft.com/office/powerpoint/2010/main" val="2145936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59E3E6-A5E0-4B45-ACA9-DE492D9ACA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5ACFC94-3B9F-4FB8-A63F-47C36623AA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14381EE-5049-4D8E-BAC1-265450706DED}"/>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E1BC635C-1193-4B0B-992A-74A258E200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A79D7A3B-9C36-4D5B-A3A0-9614A5E7809C}"/>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134507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AF9C44-896C-4455-8356-6D9716A571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19598A1-969D-4508-A5C9-BA62B47FBC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A8C921-A988-4A28-BC16-E4DD4CB8997E}"/>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EBA0A562-D144-4271-968A-F69E699EED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210A7551-5EF8-464E-AAE6-A8998EC195A1}"/>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163917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B7EA7FF-E18A-4DD0-AF83-8837CA2431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25ACB3D-66E7-482B-B5A7-6063E633CF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AED672-907A-4BE0-90AE-08886FA35DC5}"/>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076B85C5-CE47-43D3-B356-3BC1BE09C6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240122CD-6693-4887-BBE6-97320A19BF88}"/>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128342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588" y="0"/>
            <a:ext cx="12216454" cy="6871717"/>
          </a:xfrm>
          <a:effectLst/>
        </p:spPr>
        <p:txBody>
          <a:bodyPr>
            <a:normAutofit/>
          </a:bodyPr>
          <a:lstStyle>
            <a:lvl1pPr marL="0" indent="0">
              <a:buNone/>
              <a:defRPr sz="21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00822489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1716BD-A218-4350-BEEB-3D02E87114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2DF130A-EF76-4A18-A61C-A9E0454F09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C8C464-82BA-4EFA-A86E-D2B2E9DDD281}"/>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6FD60F1B-A06E-4A14-A382-D630098799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065C103C-A78B-452F-8E24-BF252DBC141D}"/>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292933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5E79B8-3987-4506-AF77-D96776C994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1F60C3B-B474-421E-BE3A-2F83A775AC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B38D17E-340D-4FDF-BAA3-7B89FFAFF93D}"/>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91F26AAE-80FD-4914-995F-3819B103434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C9C3D367-87CA-4758-A1FF-85E2AF2420E3}"/>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43475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7E1F4D-1587-47A0-9E5D-C215CE90CD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7B8F948-2665-417A-90BA-2058B883F6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EFA0754-1A57-44D7-B358-60078948F2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4E25CFB-4E9A-4413-95B3-1DB030ED61A7}"/>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6" name="Footer Placeholder 5">
            <a:extLst>
              <a:ext uri="{FF2B5EF4-FFF2-40B4-BE49-F238E27FC236}">
                <a16:creationId xmlns:a16="http://schemas.microsoft.com/office/drawing/2014/main" xmlns="" id="{F4B175F4-76B4-426B-8D1B-65B500C1A1C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6D9145B8-1ED8-4965-BADF-6B75CF7EA4BD}"/>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60945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BEC7D7-5E0F-400E-AD05-03BBC0AFBF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3D9934F-11B6-458F-A96A-FA3E49151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03006CD-C0B3-4C65-B2AB-AA951872589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252712C-3F2F-4F8E-9226-03CAEAF826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8CC4955-7A98-4B3C-9479-D0C1F41DFB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9FB14D3-7E0B-42BA-9EE4-B45427F2D634}"/>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8" name="Footer Placeholder 7">
            <a:extLst>
              <a:ext uri="{FF2B5EF4-FFF2-40B4-BE49-F238E27FC236}">
                <a16:creationId xmlns:a16="http://schemas.microsoft.com/office/drawing/2014/main" xmlns="" id="{B97A65DE-0E70-4504-A957-D7AF715BB18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23935ABC-50E0-46FC-83F9-C1A98D1F6A73}"/>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746940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B147EE-31BF-44B5-9340-D261291A70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2BAE61D-59AF-4A0B-8365-84FE4F41B3AE}"/>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4" name="Footer Placeholder 3">
            <a:extLst>
              <a:ext uri="{FF2B5EF4-FFF2-40B4-BE49-F238E27FC236}">
                <a16:creationId xmlns:a16="http://schemas.microsoft.com/office/drawing/2014/main" xmlns="" id="{9FBD4E31-861C-4095-8F31-ADC8D4041DE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FCE38211-9597-47CD-80B7-FEE96E029E88}"/>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261527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A851764-01DF-4855-BA7B-C0467F66E2C6}"/>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3" name="Footer Placeholder 2">
            <a:extLst>
              <a:ext uri="{FF2B5EF4-FFF2-40B4-BE49-F238E27FC236}">
                <a16:creationId xmlns:a16="http://schemas.microsoft.com/office/drawing/2014/main" xmlns="" id="{E61F95CB-24AD-4BA1-8CC5-8C5906AFBFC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9819340-CB9F-43F2-A06F-B581467338A1}"/>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2056659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30378F-1020-48DC-8854-9A276CBF9F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6FD7213-444B-4F3D-89EE-C9E41CE75E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D7D4392-8E99-4079-963E-519EF2FD7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23598AE-9BF9-4645-BCD4-BCC0778781A1}"/>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6" name="Footer Placeholder 5">
            <a:extLst>
              <a:ext uri="{FF2B5EF4-FFF2-40B4-BE49-F238E27FC236}">
                <a16:creationId xmlns:a16="http://schemas.microsoft.com/office/drawing/2014/main" xmlns="" id="{385B4BB1-BC8D-42E3-A682-AD656876BCC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2FA72395-C180-46F5-9CB5-752DB72D201D}"/>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138506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5F7A1D-BC4A-4AE2-9F2D-B8E350451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0FEC42B-0A7A-4CB8-B907-FE88D5ED2A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07FCE7E4-9AED-490E-868A-A2FD1E19D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279F787-E863-41AA-8124-D5693249A76C}"/>
              </a:ext>
            </a:extLst>
          </p:cNvPr>
          <p:cNvSpPr>
            <a:spLocks noGrp="1"/>
          </p:cNvSpPr>
          <p:nvPr>
            <p:ph type="dt" sz="half" idx="10"/>
          </p:nvPr>
        </p:nvSpPr>
        <p:spPr/>
        <p:txBody>
          <a:bodyPr/>
          <a:lstStyle/>
          <a:p>
            <a:fld id="{E5AE5828-1B0F-490E-BA87-7AE51AD0B9F8}" type="datetimeFigureOut">
              <a:rPr lang="en-US" smtClean="0"/>
              <a:t>7/31/2021</a:t>
            </a:fld>
            <a:endParaRPr lang="en-US" dirty="0"/>
          </a:p>
        </p:txBody>
      </p:sp>
      <p:sp>
        <p:nvSpPr>
          <p:cNvPr id="6" name="Footer Placeholder 5">
            <a:extLst>
              <a:ext uri="{FF2B5EF4-FFF2-40B4-BE49-F238E27FC236}">
                <a16:creationId xmlns:a16="http://schemas.microsoft.com/office/drawing/2014/main" xmlns="" id="{CFD2C6A8-B3BF-4AE7-AA02-8F9CCE6F87A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EA757599-EFD2-4F9D-B4B2-95DB378D9E2A}"/>
              </a:ext>
            </a:extLst>
          </p:cNvPr>
          <p:cNvSpPr>
            <a:spLocks noGrp="1"/>
          </p:cNvSpPr>
          <p:nvPr>
            <p:ph type="sldNum" sz="quarter" idx="12"/>
          </p:nvPr>
        </p:nvSpPr>
        <p:spPr/>
        <p:txBody>
          <a:bodyPr/>
          <a:lstStyle/>
          <a:p>
            <a:fld id="{F5F5B0C2-31FA-4E03-9A53-9875E906D1E0}" type="slidenum">
              <a:rPr lang="en-US" smtClean="0"/>
              <a:t>‹#›</a:t>
            </a:fld>
            <a:endParaRPr lang="en-US" dirty="0"/>
          </a:p>
        </p:txBody>
      </p:sp>
    </p:spTree>
    <p:extLst>
      <p:ext uri="{BB962C8B-B14F-4D97-AF65-F5344CB8AC3E}">
        <p14:creationId xmlns:p14="http://schemas.microsoft.com/office/powerpoint/2010/main" val="132276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2817EE0-8F7E-49C2-B9FF-5DC9E7D09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AD49508-3444-4C6D-8278-09BC910F3C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9455DCC-1429-439B-BFAC-496AD5F37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E5828-1B0F-490E-BA87-7AE51AD0B9F8}" type="datetimeFigureOut">
              <a:rPr lang="en-US" smtClean="0"/>
              <a:t>7/31/2021</a:t>
            </a:fld>
            <a:endParaRPr lang="en-US" dirty="0"/>
          </a:p>
        </p:txBody>
      </p:sp>
      <p:sp>
        <p:nvSpPr>
          <p:cNvPr id="5" name="Footer Placeholder 4">
            <a:extLst>
              <a:ext uri="{FF2B5EF4-FFF2-40B4-BE49-F238E27FC236}">
                <a16:creationId xmlns:a16="http://schemas.microsoft.com/office/drawing/2014/main" xmlns="" id="{FA2FB49D-A521-494D-93C2-03F390A8A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11B63B6B-7E62-4D73-A683-6B6FF55B40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5B0C2-31FA-4E03-9A53-9875E906D1E0}" type="slidenum">
              <a:rPr lang="en-US" smtClean="0"/>
              <a:t>‹#›</a:t>
            </a:fld>
            <a:endParaRPr lang="en-US" dirty="0"/>
          </a:p>
        </p:txBody>
      </p:sp>
    </p:spTree>
    <p:extLst>
      <p:ext uri="{BB962C8B-B14F-4D97-AF65-F5344CB8AC3E}">
        <p14:creationId xmlns:p14="http://schemas.microsoft.com/office/powerpoint/2010/main" val="3986879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9896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0B90C91-7D40-4CAA-86F8-39F7C8A87092}" type="slidenum">
              <a:rPr lang="en-US" smtClean="0"/>
              <a:t>10</a:t>
            </a:fld>
            <a:endParaRPr lang="en-US" dirty="0"/>
          </a:p>
        </p:txBody>
      </p:sp>
      <p:pic>
        <p:nvPicPr>
          <p:cNvPr id="5" name="Picture 4"/>
          <p:cNvPicPr>
            <a:picLocks noChangeAspect="1"/>
          </p:cNvPicPr>
          <p:nvPr/>
        </p:nvPicPr>
        <p:blipFill rotWithShape="1">
          <a:blip r:embed="rId3"/>
          <a:srcRect l="29080" t="23356" r="19878" b="23462"/>
          <a:stretch/>
        </p:blipFill>
        <p:spPr>
          <a:xfrm>
            <a:off x="1" y="-20680"/>
            <a:ext cx="12192000" cy="6892214"/>
          </a:xfrm>
          <a:prstGeom prst="rect">
            <a:avLst/>
          </a:prstGeom>
        </p:spPr>
      </p:pic>
    </p:spTree>
    <p:extLst>
      <p:ext uri="{BB962C8B-B14F-4D97-AF65-F5344CB8AC3E}">
        <p14:creationId xmlns:p14="http://schemas.microsoft.com/office/powerpoint/2010/main" val="393150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l="2067" t="1669" r="5139" b="3283"/>
          <a:stretch/>
        </p:blipFill>
        <p:spPr>
          <a:xfrm>
            <a:off x="1225296" y="320040"/>
            <a:ext cx="9741408" cy="6112510"/>
          </a:xfrm>
        </p:spPr>
      </p:pic>
      <p:sp>
        <p:nvSpPr>
          <p:cNvPr id="4" name="Slide Number Placeholder 3"/>
          <p:cNvSpPr>
            <a:spLocks noGrp="1"/>
          </p:cNvSpPr>
          <p:nvPr>
            <p:ph type="sldNum" sz="quarter" idx="12"/>
          </p:nvPr>
        </p:nvSpPr>
        <p:spPr/>
        <p:txBody>
          <a:bodyPr/>
          <a:lstStyle/>
          <a:p>
            <a:fld id="{80B90C91-7D40-4CAA-86F8-39F7C8A87092}" type="slidenum">
              <a:rPr lang="en-US" smtClean="0"/>
              <a:t>11</a:t>
            </a:fld>
            <a:endParaRPr lang="en-US" dirty="0"/>
          </a:p>
        </p:txBody>
      </p:sp>
    </p:spTree>
    <p:extLst>
      <p:ext uri="{BB962C8B-B14F-4D97-AF65-F5344CB8AC3E}">
        <p14:creationId xmlns:p14="http://schemas.microsoft.com/office/powerpoint/2010/main" val="60232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6A0516D-5ABB-4D81-83BF-120E50CEA3F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17134" r="38238"/>
          <a:stretch/>
        </p:blipFill>
        <p:spPr>
          <a:xfrm>
            <a:off x="1951202" y="1234905"/>
            <a:ext cx="3200499" cy="4094862"/>
          </a:xfrm>
          <a:prstGeom prst="rect">
            <a:avLst/>
          </a:prstGeom>
        </p:spPr>
      </p:pic>
      <p:sp>
        <p:nvSpPr>
          <p:cNvPr id="12" name="Rectangle 11">
            <a:extLst>
              <a:ext uri="{FF2B5EF4-FFF2-40B4-BE49-F238E27FC236}">
                <a16:creationId xmlns:a16="http://schemas.microsoft.com/office/drawing/2014/main" xmlns="" id="{BCFE8E2F-D474-4B45-9F68-9F898F3AC8A6}"/>
              </a:ext>
            </a:extLst>
          </p:cNvPr>
          <p:cNvSpPr/>
          <p:nvPr/>
        </p:nvSpPr>
        <p:spPr>
          <a:xfrm>
            <a:off x="4195738" y="3013501"/>
            <a:ext cx="6933234"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8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وضع مطلوب 1404</a:t>
            </a:r>
            <a:endParaRPr kumimoji="0" lang="en-US" sz="48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Tree>
    <p:extLst>
      <p:ext uri="{BB962C8B-B14F-4D97-AF65-F5344CB8AC3E}">
        <p14:creationId xmlns:p14="http://schemas.microsoft.com/office/powerpoint/2010/main" val="364164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87EC5C6E-47C1-4C77-AFBE-97575A5937BF}"/>
              </a:ext>
            </a:extLst>
          </p:cNvPr>
          <p:cNvSpPr/>
          <p:nvPr/>
        </p:nvSpPr>
        <p:spPr>
          <a:xfrm>
            <a:off x="11491785" y="5029200"/>
            <a:ext cx="49427" cy="12838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xmlns="" id="{AE2361F5-00A2-453C-B91F-AA34FBD4D268}"/>
              </a:ext>
            </a:extLst>
          </p:cNvPr>
          <p:cNvSpPr txBox="1"/>
          <p:nvPr/>
        </p:nvSpPr>
        <p:spPr>
          <a:xfrm>
            <a:off x="-181945" y="1235259"/>
            <a:ext cx="10404390" cy="4832092"/>
          </a:xfrm>
          <a:prstGeom prst="rect">
            <a:avLst/>
          </a:prstGeom>
          <a:noFill/>
        </p:spPr>
        <p:txBody>
          <a:bodyPr wrap="square" rtlCol="0">
            <a:spAutoFit/>
          </a:bodyPr>
          <a:lstStyle/>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پیشرفته</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با هویت (ایرانی- اسلامی)</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امن و ایمن</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مقاوم </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هوشمند</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زیبا </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فرهنگی و با اصالت </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منسجم با رفاه اجتماعی </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عاری از نابرابری </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شهروند محور</a:t>
            </a:r>
          </a:p>
          <a:p>
            <a:pPr marL="685800" indent="-685800" algn="just" rtl="1">
              <a:buFont typeface="Wingdings" panose="05000000000000000000" pitchFamily="2" charset="2"/>
              <a:buChar char="v"/>
            </a:pPr>
            <a:r>
              <a:rPr lang="fa-IR" sz="2800" b="1" dirty="0">
                <a:latin typeface="BBCNassim" panose="02000500000000000000" pitchFamily="2" charset="-78"/>
                <a:cs typeface="B Titr" panose="00000700000000000000" pitchFamily="2" charset="-78"/>
              </a:rPr>
              <a:t>مشارکت پذیر</a:t>
            </a:r>
            <a:endParaRPr lang="fa-IR" sz="2800" b="1" dirty="0">
              <a:solidFill>
                <a:prstClr val="black"/>
              </a:solidFill>
              <a:latin typeface="BBCNassim" panose="02000500000000000000" pitchFamily="2" charset="-78"/>
              <a:cs typeface="B Titr" panose="00000700000000000000" pitchFamily="2" charset="-78"/>
            </a:endParaRPr>
          </a:p>
        </p:txBody>
      </p:sp>
      <p:sp>
        <p:nvSpPr>
          <p:cNvPr id="12" name="Rectangle 11">
            <a:extLst>
              <a:ext uri="{FF2B5EF4-FFF2-40B4-BE49-F238E27FC236}">
                <a16:creationId xmlns:a16="http://schemas.microsoft.com/office/drawing/2014/main" xmlns="" id="{B24E050C-A729-476C-94C6-6F46210A7691}"/>
              </a:ext>
            </a:extLst>
          </p:cNvPr>
          <p:cNvSpPr/>
          <p:nvPr/>
        </p:nvSpPr>
        <p:spPr>
          <a:xfrm>
            <a:off x="873213" y="5029200"/>
            <a:ext cx="49427" cy="12838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5593230" y="551581"/>
            <a:ext cx="6298519" cy="600164"/>
          </a:xfrm>
          <a:prstGeom prst="rect">
            <a:avLst/>
          </a:prstGeom>
        </p:spPr>
        <p:txBody>
          <a:bodyPr wrap="none">
            <a:spAutoFit/>
          </a:bodyPr>
          <a:lstStyle/>
          <a:p>
            <a:pPr lvl="0" algn="justLow" rtl="1">
              <a:lnSpc>
                <a:spcPct val="150000"/>
              </a:lnSpc>
            </a:pPr>
            <a:r>
              <a:rPr lang="fa-IR" sz="2400" dirty="0">
                <a:solidFill>
                  <a:schemeClr val="accent1">
                    <a:lumMod val="50000"/>
                  </a:schemeClr>
                </a:solidFill>
                <a:cs typeface="B Titr" panose="00000700000000000000" pitchFamily="2" charset="-78"/>
              </a:rPr>
              <a:t>ویژگی هاي شهر و شهرداری تهران در چشم انداز مطلوب:</a:t>
            </a:r>
          </a:p>
        </p:txBody>
      </p:sp>
    </p:spTree>
    <p:extLst>
      <p:ext uri="{BB962C8B-B14F-4D97-AF65-F5344CB8AC3E}">
        <p14:creationId xmlns:p14="http://schemas.microsoft.com/office/powerpoint/2010/main" val="361314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3135" y="1354913"/>
            <a:ext cx="5581964" cy="435455"/>
          </a:xfrm>
        </p:spPr>
        <p:txBody>
          <a:bodyPr>
            <a:normAutofit fontScale="90000"/>
          </a:bodyPr>
          <a:lstStyle/>
          <a:p>
            <a:pPr algn="r"/>
            <a:r>
              <a:rPr lang="fa-IR" sz="3600" dirty="0">
                <a:solidFill>
                  <a:schemeClr val="accent1">
                    <a:lumMod val="75000"/>
                  </a:schemeClr>
                </a:solidFill>
                <a:latin typeface="IranNastaliq" panose="02020505000000020003" pitchFamily="18" charset="0"/>
                <a:ea typeface="+mn-ea"/>
                <a:cs typeface="B Titr" panose="00000700000000000000" pitchFamily="2" charset="-78"/>
              </a:rPr>
              <a:t>تصویر کلان تهران در 1404</a:t>
            </a:r>
            <a:endParaRPr lang="en-US" sz="3600" dirty="0">
              <a:solidFill>
                <a:schemeClr val="accent1">
                  <a:lumMod val="75000"/>
                </a:schemeClr>
              </a:solidFill>
              <a:latin typeface="IranNastaliq" panose="02020505000000020003" pitchFamily="18" charset="0"/>
              <a:ea typeface="+mn-ea"/>
              <a:cs typeface="B Titr" panose="00000700000000000000" pitchFamily="2" charset="-78"/>
            </a:endParaRPr>
          </a:p>
        </p:txBody>
      </p:sp>
      <p:sp>
        <p:nvSpPr>
          <p:cNvPr id="3" name="Content Placeholder 2"/>
          <p:cNvSpPr>
            <a:spLocks noGrp="1"/>
          </p:cNvSpPr>
          <p:nvPr>
            <p:ph idx="1"/>
          </p:nvPr>
        </p:nvSpPr>
        <p:spPr>
          <a:xfrm>
            <a:off x="3427945" y="2170558"/>
            <a:ext cx="7427154" cy="3637329"/>
          </a:xfrm>
        </p:spPr>
        <p:txBody>
          <a:bodyPr>
            <a:noAutofit/>
          </a:bodyPr>
          <a:lstStyle/>
          <a:p>
            <a:pPr marL="0" indent="0" algn="just" rtl="1">
              <a:buNone/>
            </a:pPr>
            <a:r>
              <a:rPr lang="fa-IR" sz="1600" dirty="0">
                <a:cs typeface="B Titr" panose="00000700000000000000" pitchFamily="2" charset="-78"/>
              </a:rPr>
              <a:t>الگوی حکمرانی پایدار و مقرون به صرفه شهری</a:t>
            </a:r>
            <a:endParaRPr lang="en-US" sz="1600" dirty="0">
              <a:cs typeface="B Titr" panose="00000700000000000000" pitchFamily="2" charset="-78"/>
            </a:endParaRPr>
          </a:p>
          <a:p>
            <a:pPr marL="0" indent="0" algn="just" rtl="1">
              <a:buNone/>
            </a:pPr>
            <a:r>
              <a:rPr lang="fa-IR" sz="1600" dirty="0">
                <a:cs typeface="B Titr" panose="00000700000000000000" pitchFamily="2" charset="-78"/>
              </a:rPr>
              <a:t>چابکی در نهاد و ساختار</a:t>
            </a:r>
            <a:endParaRPr lang="en-US" sz="1600" dirty="0">
              <a:cs typeface="B Titr" panose="00000700000000000000" pitchFamily="2" charset="-78"/>
            </a:endParaRPr>
          </a:p>
          <a:p>
            <a:pPr marL="0" indent="0" algn="just" rtl="1">
              <a:buNone/>
            </a:pPr>
            <a:r>
              <a:rPr lang="fa-IR" sz="1600" dirty="0">
                <a:cs typeface="B Titr" panose="00000700000000000000" pitchFamily="2" charset="-78"/>
              </a:rPr>
              <a:t>شفافیت فراگیر و  انضباط مالی و هوشمند</a:t>
            </a:r>
          </a:p>
          <a:p>
            <a:pPr marL="0" indent="0" algn="just" rtl="1">
              <a:buNone/>
            </a:pPr>
            <a:r>
              <a:rPr lang="fa-IR" sz="1600" dirty="0">
                <a:cs typeface="B Titr" panose="00000700000000000000" pitchFamily="2" charset="-78"/>
              </a:rPr>
              <a:t>مقابله ساختارمند با تعارض منافع و رانت‌خواری</a:t>
            </a:r>
          </a:p>
          <a:p>
            <a:pPr marL="0" indent="0" algn="just" rtl="1">
              <a:buNone/>
            </a:pPr>
            <a:r>
              <a:rPr lang="fa-IR" sz="1600" dirty="0">
                <a:cs typeface="B Titr" panose="00000700000000000000" pitchFamily="2" charset="-78"/>
              </a:rPr>
              <a:t>نمونه در سرعت و کیفیت خدمات پایه شهری و شهروندی    </a:t>
            </a:r>
            <a:endParaRPr lang="en-US" sz="1600" dirty="0">
              <a:cs typeface="B Titr" panose="00000700000000000000" pitchFamily="2" charset="-78"/>
            </a:endParaRPr>
          </a:p>
          <a:p>
            <a:pPr marL="0" indent="0" algn="just" rtl="1">
              <a:buNone/>
            </a:pPr>
            <a:r>
              <a:rPr lang="fa-IR" sz="1600" dirty="0">
                <a:cs typeface="B Titr" panose="00000700000000000000" pitchFamily="2" charset="-78"/>
              </a:rPr>
              <a:t>مشارکت مردم در تصمیم‌ها و اداره شهر</a:t>
            </a:r>
          </a:p>
          <a:p>
            <a:pPr marL="0" indent="0" algn="just" rtl="1">
              <a:buNone/>
            </a:pPr>
            <a:r>
              <a:rPr lang="fa-IR" sz="1600" dirty="0">
                <a:cs typeface="B Titr" panose="00000700000000000000" pitchFamily="2" charset="-78"/>
              </a:rPr>
              <a:t>الگوی ارتقاء یافته تعلیم و تربیت در عرصه های متنوع زیست شهری</a:t>
            </a:r>
          </a:p>
          <a:p>
            <a:pPr marL="0" indent="0" algn="just" rtl="1">
              <a:buNone/>
            </a:pPr>
            <a:r>
              <a:rPr lang="fa-IR" sz="1600" dirty="0">
                <a:cs typeface="B Titr" panose="00000700000000000000" pitchFamily="2" charset="-78"/>
              </a:rPr>
              <a:t>مولد و فعال در عرصه های فرهنگی، اجتماعی و اقتصادی</a:t>
            </a:r>
          </a:p>
          <a:p>
            <a:pPr marL="0" indent="0" algn="just" rtl="1">
              <a:buNone/>
            </a:pPr>
            <a:r>
              <a:rPr lang="fa-IR" sz="1600" dirty="0">
                <a:cs typeface="B Titr" panose="00000700000000000000" pitchFamily="2" charset="-78"/>
              </a:rPr>
              <a:t>حمل و نقل روان و سریع</a:t>
            </a:r>
          </a:p>
          <a:p>
            <a:pPr marL="0" indent="0" algn="just" rtl="1">
              <a:buNone/>
            </a:pPr>
            <a:r>
              <a:rPr lang="fa-IR" sz="1600" dirty="0">
                <a:cs typeface="B Titr" panose="00000700000000000000" pitchFamily="2" charset="-78"/>
              </a:rPr>
              <a:t>زیست پذیر و پاک</a:t>
            </a:r>
          </a:p>
          <a:p>
            <a:pPr marL="0" indent="0" algn="just" rtl="1">
              <a:buNone/>
            </a:pPr>
            <a:r>
              <a:rPr lang="fa-IR" sz="1600" dirty="0">
                <a:cs typeface="B Titr" panose="00000700000000000000" pitchFamily="2" charset="-78"/>
              </a:rPr>
              <a:t>دارای درآمد پایدار شهری</a:t>
            </a:r>
          </a:p>
          <a:p>
            <a:pPr marL="0" indent="0" algn="just" rtl="1">
              <a:buNone/>
            </a:pPr>
            <a:r>
              <a:rPr lang="fa-IR" sz="1600" dirty="0">
                <a:cs typeface="B Titr" panose="00000700000000000000" pitchFamily="2" charset="-78"/>
              </a:rPr>
              <a:t>امن  و زیبا </a:t>
            </a:r>
            <a:endParaRPr lang="en-US" sz="1600" dirty="0">
              <a:cs typeface="B Titr" panose="00000700000000000000" pitchFamily="2" charset="-78"/>
            </a:endParaRPr>
          </a:p>
        </p:txBody>
      </p:sp>
      <p:cxnSp>
        <p:nvCxnSpPr>
          <p:cNvPr id="4" name="Straight Connector 3">
            <a:extLst>
              <a:ext uri="{FF2B5EF4-FFF2-40B4-BE49-F238E27FC236}">
                <a16:creationId xmlns:a16="http://schemas.microsoft.com/office/drawing/2014/main" xmlns="" id="{6495B1DF-01F1-4A66-A70A-F878FB20CF5C}"/>
              </a:ext>
            </a:extLst>
          </p:cNvPr>
          <p:cNvCxnSpPr>
            <a:cxnSpLocks/>
          </p:cNvCxnSpPr>
          <p:nvPr/>
        </p:nvCxnSpPr>
        <p:spPr>
          <a:xfrm>
            <a:off x="10904706" y="804964"/>
            <a:ext cx="0" cy="53721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02379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22400" y="1592384"/>
            <a:ext cx="9717532" cy="512519"/>
          </a:xfrm>
        </p:spPr>
        <p:txBody>
          <a:bodyPr>
            <a:noAutofit/>
          </a:bodyPr>
          <a:lstStyle/>
          <a:p>
            <a:pPr algn="r" rtl="1"/>
            <a:r>
              <a:rPr lang="fa-IR" sz="3200" dirty="0">
                <a:solidFill>
                  <a:schemeClr val="accent1">
                    <a:lumMod val="75000"/>
                  </a:schemeClr>
                </a:solidFill>
                <a:latin typeface="IranNastaliq" panose="02020505000000020003" pitchFamily="18" charset="0"/>
                <a:ea typeface="+mn-ea"/>
                <a:cs typeface="B Titr" panose="00000700000000000000" pitchFamily="2" charset="-78"/>
              </a:rPr>
              <a:t>الگوی نوین حکمرانی مردمی برای ایجاد تحول در شهرداری تهران</a:t>
            </a:r>
          </a:p>
        </p:txBody>
      </p:sp>
      <p:sp>
        <p:nvSpPr>
          <p:cNvPr id="3" name="Content Placeholder 2"/>
          <p:cNvSpPr>
            <a:spLocks noGrp="1"/>
          </p:cNvSpPr>
          <p:nvPr>
            <p:ph idx="1"/>
          </p:nvPr>
        </p:nvSpPr>
        <p:spPr>
          <a:xfrm>
            <a:off x="840232" y="2303341"/>
            <a:ext cx="10515600" cy="2110163"/>
          </a:xfrm>
        </p:spPr>
        <p:txBody>
          <a:bodyPr>
            <a:noAutofit/>
          </a:bodyPr>
          <a:lstStyle/>
          <a:p>
            <a:pPr marL="0" indent="0" algn="just" rtl="1">
              <a:lnSpc>
                <a:spcPct val="150000"/>
              </a:lnSpc>
              <a:buNone/>
            </a:pPr>
            <a:r>
              <a:rPr lang="fa-IR" sz="3200" dirty="0">
                <a:cs typeface="B Titr" panose="00000700000000000000" pitchFamily="2" charset="-78"/>
              </a:rPr>
              <a:t>باز آمایش شهری و استفاده حداکثری از </a:t>
            </a:r>
            <a:r>
              <a:rPr lang="fa-IR" sz="3200" u="sng" dirty="0">
                <a:cs typeface="B Titr" panose="00000700000000000000" pitchFamily="2" charset="-78"/>
              </a:rPr>
              <a:t>مردم و نخبگان </a:t>
            </a:r>
            <a:r>
              <a:rPr lang="fa-IR" sz="3200" dirty="0">
                <a:cs typeface="B Titr" panose="00000700000000000000" pitchFamily="2" charset="-78"/>
              </a:rPr>
              <a:t>بر اساس سازوکار رقابت بین </a:t>
            </a:r>
            <a:r>
              <a:rPr lang="fa-IR" sz="3200" u="sng" dirty="0">
                <a:cs typeface="B Titr" panose="00000700000000000000" pitchFamily="2" charset="-78"/>
              </a:rPr>
              <a:t>محله‌ای </a:t>
            </a:r>
            <a:r>
              <a:rPr lang="fa-IR" sz="3200" dirty="0">
                <a:cs typeface="B Titr" panose="00000700000000000000" pitchFamily="2" charset="-78"/>
              </a:rPr>
              <a:t>(براساس نقش پذیری منطقه ای و شهری)  در تهران مبتنی بر رشد استعدادها و بکارگیری ظرفیت‌های انسانی و بهبود کیفیت زندگی با محوریت </a:t>
            </a:r>
            <a:r>
              <a:rPr lang="fa-IR" sz="3200" u="sng" dirty="0">
                <a:cs typeface="B Titr" panose="00000700000000000000" pitchFamily="2" charset="-78"/>
              </a:rPr>
              <a:t>خانواده در بستر مساجد و مراکز اثرگذار اجتماعی</a:t>
            </a:r>
          </a:p>
        </p:txBody>
      </p:sp>
    </p:spTree>
    <p:extLst>
      <p:ext uri="{BB962C8B-B14F-4D97-AF65-F5344CB8AC3E}">
        <p14:creationId xmlns:p14="http://schemas.microsoft.com/office/powerpoint/2010/main" val="244967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1351" y="1027865"/>
            <a:ext cx="6131170" cy="442180"/>
          </a:xfrm>
        </p:spPr>
        <p:txBody>
          <a:bodyPr>
            <a:noAutofit/>
          </a:bodyPr>
          <a:lstStyle/>
          <a:p>
            <a:r>
              <a:rPr lang="fa-IR" sz="3600" dirty="0">
                <a:solidFill>
                  <a:schemeClr val="accent1">
                    <a:lumMod val="75000"/>
                  </a:schemeClr>
                </a:solidFill>
                <a:latin typeface="IranNastaliq" panose="02020505000000020003" pitchFamily="18" charset="0"/>
                <a:ea typeface="+mn-ea"/>
                <a:cs typeface="B Titr" panose="00000700000000000000" pitchFamily="2" charset="-78"/>
              </a:rPr>
              <a:t>الزامات تحول مدیریتی در تهران</a:t>
            </a:r>
          </a:p>
        </p:txBody>
      </p:sp>
      <p:sp>
        <p:nvSpPr>
          <p:cNvPr id="3" name="Content Placeholder 2"/>
          <p:cNvSpPr>
            <a:spLocks noGrp="1"/>
          </p:cNvSpPr>
          <p:nvPr>
            <p:ph idx="1"/>
          </p:nvPr>
        </p:nvSpPr>
        <p:spPr>
          <a:xfrm>
            <a:off x="661884" y="1701698"/>
            <a:ext cx="10052539" cy="4351338"/>
          </a:xfrm>
        </p:spPr>
        <p:txBody>
          <a:bodyPr>
            <a:normAutofit fontScale="55000" lnSpcReduction="20000"/>
          </a:bodyPr>
          <a:lstStyle/>
          <a:p>
            <a:pPr marL="0" indent="0" algn="just" rtl="1">
              <a:lnSpc>
                <a:spcPct val="110000"/>
              </a:lnSpc>
              <a:buNone/>
            </a:pPr>
            <a:r>
              <a:rPr lang="fa-IR" sz="2600" dirty="0">
                <a:cs typeface="B Titr" panose="00000700000000000000" pitchFamily="2" charset="-78"/>
              </a:rPr>
              <a:t>شناخت میدانی و زیستی از تهران</a:t>
            </a:r>
          </a:p>
          <a:p>
            <a:pPr marL="0" indent="0" algn="just" rtl="1">
              <a:lnSpc>
                <a:spcPct val="110000"/>
              </a:lnSpc>
              <a:buNone/>
            </a:pPr>
            <a:r>
              <a:rPr lang="fa-IR" sz="2600" dirty="0">
                <a:cs typeface="B Titr" panose="00000700000000000000" pitchFamily="2" charset="-78"/>
              </a:rPr>
              <a:t>تعامل سازنده با شورای شهر  و نخبگان تهران</a:t>
            </a:r>
          </a:p>
          <a:p>
            <a:pPr marL="0" indent="0" algn="just" rtl="1">
              <a:lnSpc>
                <a:spcPct val="110000"/>
              </a:lnSpc>
              <a:buNone/>
            </a:pPr>
            <a:r>
              <a:rPr lang="fa-IR" sz="2500" dirty="0">
                <a:cs typeface="B Titr" panose="00000700000000000000" pitchFamily="2" charset="-78"/>
              </a:rPr>
              <a:t>فکور و برنامه ریز</a:t>
            </a:r>
          </a:p>
          <a:p>
            <a:pPr marL="0" indent="0" algn="just" rtl="1">
              <a:lnSpc>
                <a:spcPct val="110000"/>
              </a:lnSpc>
              <a:buNone/>
            </a:pPr>
            <a:r>
              <a:rPr lang="fa-IR" sz="2500" dirty="0">
                <a:cs typeface="B Titr" panose="00000700000000000000" pitchFamily="2" charset="-78"/>
              </a:rPr>
              <a:t>توانمند در شناخت اکوسیستم شهری و بکارگیری آن</a:t>
            </a:r>
          </a:p>
          <a:p>
            <a:pPr marL="0" indent="0" algn="just" rtl="1">
              <a:lnSpc>
                <a:spcPct val="110000"/>
              </a:lnSpc>
              <a:buNone/>
            </a:pPr>
            <a:r>
              <a:rPr lang="fa-IR" sz="2500" dirty="0">
                <a:cs typeface="B Titr" panose="00000700000000000000" pitchFamily="2" charset="-78"/>
              </a:rPr>
              <a:t>فساد ستیز و عدالت خواه</a:t>
            </a:r>
          </a:p>
          <a:p>
            <a:pPr marL="0" indent="0" algn="just" rtl="1">
              <a:lnSpc>
                <a:spcPct val="110000"/>
              </a:lnSpc>
              <a:buNone/>
            </a:pPr>
            <a:r>
              <a:rPr lang="fa-IR" sz="2500" dirty="0">
                <a:cs typeface="B Titr" panose="00000700000000000000" pitchFamily="2" charset="-78"/>
              </a:rPr>
              <a:t>قدرت تعامل و هم افزایی ملی حاکمیتی و حکومتی</a:t>
            </a:r>
          </a:p>
          <a:p>
            <a:pPr marL="0" indent="0" algn="just" rtl="1">
              <a:lnSpc>
                <a:spcPct val="110000"/>
              </a:lnSpc>
              <a:buNone/>
            </a:pPr>
            <a:r>
              <a:rPr lang="fa-IR" sz="2500" dirty="0">
                <a:cs typeface="B Titr" panose="00000700000000000000" pitchFamily="2" charset="-78"/>
              </a:rPr>
              <a:t>اشراف بر مصالح و ملاحظات سیاسی اجتماعی و قانونی شهر تهران</a:t>
            </a:r>
          </a:p>
          <a:p>
            <a:pPr marL="0" indent="0" algn="just" rtl="1">
              <a:lnSpc>
                <a:spcPct val="110000"/>
              </a:lnSpc>
              <a:buNone/>
            </a:pPr>
            <a:r>
              <a:rPr lang="fa-IR" sz="2500" dirty="0">
                <a:cs typeface="B Titr" panose="00000700000000000000" pitchFamily="2" charset="-78"/>
              </a:rPr>
              <a:t>قدرت جریان سازی</a:t>
            </a:r>
          </a:p>
          <a:p>
            <a:pPr marL="0" indent="0" algn="just" rtl="1">
              <a:lnSpc>
                <a:spcPct val="110000"/>
              </a:lnSpc>
              <a:buNone/>
            </a:pPr>
            <a:r>
              <a:rPr lang="fa-IR" sz="2500" dirty="0">
                <a:cs typeface="B Titr" panose="00000700000000000000" pitchFamily="2" charset="-78"/>
              </a:rPr>
              <a:t>اعتماد به بدنه شهرداری و ضرورت رشد، توانمندسازی و بکارگیری  آن </a:t>
            </a:r>
          </a:p>
          <a:p>
            <a:pPr marL="0" indent="0" algn="just" rtl="1">
              <a:lnSpc>
                <a:spcPct val="110000"/>
              </a:lnSpc>
              <a:buNone/>
            </a:pPr>
            <a:r>
              <a:rPr lang="fa-IR" sz="2500" dirty="0">
                <a:cs typeface="B Titr" panose="00000700000000000000" pitchFamily="2" charset="-78"/>
              </a:rPr>
              <a:t>دارای شناخت از شبکه منابع انسانی متخصص و انقلابی</a:t>
            </a:r>
          </a:p>
          <a:p>
            <a:pPr marL="0" indent="0" algn="just" rtl="1">
              <a:lnSpc>
                <a:spcPct val="110000"/>
              </a:lnSpc>
              <a:buNone/>
            </a:pPr>
            <a:r>
              <a:rPr lang="fa-IR" sz="2500" dirty="0">
                <a:cs typeface="B Titr" panose="00000700000000000000" pitchFamily="2" charset="-78"/>
              </a:rPr>
              <a:t>قدرت تامین منابع پایدار مالی</a:t>
            </a:r>
          </a:p>
          <a:p>
            <a:pPr marL="0" indent="0" algn="just" rtl="1">
              <a:lnSpc>
                <a:spcPct val="110000"/>
              </a:lnSpc>
              <a:buNone/>
            </a:pPr>
            <a:r>
              <a:rPr lang="fa-IR" sz="2500" dirty="0">
                <a:cs typeface="B Titr" panose="00000700000000000000" pitchFamily="2" charset="-78"/>
              </a:rPr>
              <a:t>اعتقاد  به </a:t>
            </a:r>
            <a:r>
              <a:rPr lang="fa-IR" sz="2600" dirty="0">
                <a:cs typeface="B Titr" panose="00000700000000000000" pitchFamily="2" charset="-78"/>
              </a:rPr>
              <a:t>جوانگرایی و بهره مندی از ظرفیت بی نظیر زنان و جوانان</a:t>
            </a:r>
          </a:p>
          <a:p>
            <a:pPr marL="0" indent="0" algn="just" rtl="1">
              <a:lnSpc>
                <a:spcPct val="110000"/>
              </a:lnSpc>
              <a:buNone/>
            </a:pPr>
            <a:r>
              <a:rPr lang="fa-IR" sz="2600" dirty="0">
                <a:cs typeface="B Titr" panose="00000700000000000000" pitchFamily="2" charset="-78"/>
              </a:rPr>
              <a:t>مردمی و مشارکت پذیر  بودن</a:t>
            </a:r>
          </a:p>
          <a:p>
            <a:pPr algn="just" rtl="1"/>
            <a:endParaRPr lang="fa-IR"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04706" y="804964"/>
            <a:ext cx="0" cy="53721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9326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3E548629-83D7-463C-A7E3-731C4762A653}"/>
              </a:ext>
            </a:extLst>
          </p:cNvPr>
          <p:cNvSpPr/>
          <p:nvPr/>
        </p:nvSpPr>
        <p:spPr>
          <a:xfrm>
            <a:off x="8780580" y="1082519"/>
            <a:ext cx="2341418" cy="2341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600" dirty="0">
                <a:solidFill>
                  <a:prstClr val="white"/>
                </a:solidFill>
                <a:latin typeface="IranNastaliq" panose="02020505000000020003" pitchFamily="18" charset="0"/>
                <a:ea typeface="w_Nian" panose="02000500000000020004" pitchFamily="2" charset="-78"/>
                <a:cs typeface="B Titr" panose="00000700000000000000" pitchFamily="2" charset="-78"/>
              </a:rPr>
              <a:t>رویکردهای مدیریتی</a:t>
            </a:r>
            <a:endParaRPr lang="en-US" sz="3200" dirty="0">
              <a:solidFill>
                <a:prstClr val="white"/>
              </a:solidFill>
              <a:latin typeface="IranNastaliq" panose="02020505000000020003" pitchFamily="18" charset="0"/>
              <a:ea typeface="w_Nian" panose="02000500000000020004" pitchFamily="2" charset="-78"/>
              <a:cs typeface="B Titr" panose="00000700000000000000" pitchFamily="2" charset="-78"/>
            </a:endParaRPr>
          </a:p>
        </p:txBody>
      </p:sp>
      <p:sp>
        <p:nvSpPr>
          <p:cNvPr id="11" name="Rectangle 10">
            <a:extLst>
              <a:ext uri="{FF2B5EF4-FFF2-40B4-BE49-F238E27FC236}">
                <a16:creationId xmlns:a16="http://schemas.microsoft.com/office/drawing/2014/main" xmlns="" id="{9A48D5AD-2F90-4C22-BABF-41A43F09093D}"/>
              </a:ext>
            </a:extLst>
          </p:cNvPr>
          <p:cNvSpPr/>
          <p:nvPr/>
        </p:nvSpPr>
        <p:spPr>
          <a:xfrm>
            <a:off x="3820652" y="1082519"/>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a:solidFill>
                  <a:schemeClr val="accent1">
                    <a:lumMod val="50000"/>
                  </a:schemeClr>
                </a:solidFill>
                <a:latin typeface="IranNastaliq" panose="02020505000000020003" pitchFamily="18" charset="0"/>
                <a:cs typeface="B Titr" panose="00000700000000000000" pitchFamily="2" charset="-78"/>
              </a:rPr>
              <a:t>محله محوری</a:t>
            </a:r>
            <a:endParaRPr lang="en-US" sz="3200" dirty="0">
              <a:solidFill>
                <a:schemeClr val="accent1">
                  <a:lumMod val="50000"/>
                </a:schemeClr>
              </a:solidFill>
              <a:latin typeface="IranNastaliq" panose="02020505000000020003" pitchFamily="18" charset="0"/>
              <a:cs typeface="B Titr" panose="00000700000000000000" pitchFamily="2" charset="-78"/>
            </a:endParaRPr>
          </a:p>
        </p:txBody>
      </p:sp>
      <p:sp>
        <p:nvSpPr>
          <p:cNvPr id="12" name="Rectangle 11">
            <a:extLst>
              <a:ext uri="{FF2B5EF4-FFF2-40B4-BE49-F238E27FC236}">
                <a16:creationId xmlns:a16="http://schemas.microsoft.com/office/drawing/2014/main" xmlns="" id="{08115350-92E3-49DD-BC16-365E169862EF}"/>
              </a:ext>
            </a:extLst>
          </p:cNvPr>
          <p:cNvSpPr/>
          <p:nvPr/>
        </p:nvSpPr>
        <p:spPr>
          <a:xfrm>
            <a:off x="6300616" y="1082519"/>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a:solidFill>
                  <a:schemeClr val="accent1">
                    <a:lumMod val="50000"/>
                  </a:schemeClr>
                </a:solidFill>
                <a:latin typeface="IranNastaliq" panose="02020505000000020003" pitchFamily="18" charset="0"/>
                <a:cs typeface="B Titr" panose="00000700000000000000" pitchFamily="2" charset="-78"/>
              </a:rPr>
              <a:t>عدالت مداری</a:t>
            </a:r>
            <a:endParaRPr lang="en-US" sz="3200" dirty="0">
              <a:solidFill>
                <a:schemeClr val="accent1">
                  <a:lumMod val="50000"/>
                </a:schemeClr>
              </a:solidFill>
              <a:latin typeface="IranNastaliq" panose="02020505000000020003" pitchFamily="18" charset="0"/>
              <a:cs typeface="B Titr" panose="00000700000000000000" pitchFamily="2" charset="-78"/>
            </a:endParaRPr>
          </a:p>
        </p:txBody>
      </p:sp>
      <p:sp>
        <p:nvSpPr>
          <p:cNvPr id="14" name="Rectangle 13">
            <a:extLst>
              <a:ext uri="{FF2B5EF4-FFF2-40B4-BE49-F238E27FC236}">
                <a16:creationId xmlns:a16="http://schemas.microsoft.com/office/drawing/2014/main" xmlns="" id="{9ECC3E17-AF1F-43A3-8D7E-2C781C4EECBD}"/>
              </a:ext>
            </a:extLst>
          </p:cNvPr>
          <p:cNvSpPr/>
          <p:nvPr/>
        </p:nvSpPr>
        <p:spPr>
          <a:xfrm>
            <a:off x="8780580" y="3530085"/>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a:solidFill>
                  <a:schemeClr val="accent1">
                    <a:lumMod val="50000"/>
                  </a:schemeClr>
                </a:solidFill>
                <a:latin typeface="IranNastaliq" panose="02020505000000020003" pitchFamily="18" charset="0"/>
                <a:cs typeface="B Titr" panose="00000700000000000000" pitchFamily="2" charset="-78"/>
              </a:rPr>
              <a:t>شایسته سالاری</a:t>
            </a:r>
            <a:endParaRPr lang="en-US" sz="3200" dirty="0">
              <a:solidFill>
                <a:schemeClr val="accent1">
                  <a:lumMod val="50000"/>
                </a:schemeClr>
              </a:solidFill>
              <a:latin typeface="IranNastaliq" panose="02020505000000020003" pitchFamily="18" charset="0"/>
              <a:cs typeface="B Titr" panose="00000700000000000000" pitchFamily="2" charset="-78"/>
            </a:endParaRPr>
          </a:p>
        </p:txBody>
      </p:sp>
      <p:sp>
        <p:nvSpPr>
          <p:cNvPr id="15" name="Rectangle 14">
            <a:extLst>
              <a:ext uri="{FF2B5EF4-FFF2-40B4-BE49-F238E27FC236}">
                <a16:creationId xmlns:a16="http://schemas.microsoft.com/office/drawing/2014/main" xmlns="" id="{36D88576-009A-4EBD-A0C6-D93EA8349D53}"/>
              </a:ext>
            </a:extLst>
          </p:cNvPr>
          <p:cNvSpPr/>
          <p:nvPr/>
        </p:nvSpPr>
        <p:spPr>
          <a:xfrm>
            <a:off x="3820652" y="3530085"/>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a:solidFill>
                  <a:schemeClr val="accent1">
                    <a:lumMod val="50000"/>
                  </a:schemeClr>
                </a:solidFill>
                <a:latin typeface="IranNastaliq" panose="02020505000000020003" pitchFamily="18" charset="0"/>
                <a:cs typeface="B Titr" panose="00000700000000000000" pitchFamily="2" charset="-78"/>
              </a:rPr>
              <a:t>مشارکت پذیری</a:t>
            </a:r>
            <a:endParaRPr lang="en-US" sz="3200" dirty="0">
              <a:solidFill>
                <a:schemeClr val="accent1">
                  <a:lumMod val="50000"/>
                </a:schemeClr>
              </a:solidFill>
              <a:latin typeface="IranNastaliq" panose="02020505000000020003" pitchFamily="18" charset="0"/>
              <a:cs typeface="B Titr" panose="00000700000000000000" pitchFamily="2" charset="-78"/>
            </a:endParaRPr>
          </a:p>
        </p:txBody>
      </p:sp>
      <p:sp>
        <p:nvSpPr>
          <p:cNvPr id="16" name="Rectangle 15">
            <a:extLst>
              <a:ext uri="{FF2B5EF4-FFF2-40B4-BE49-F238E27FC236}">
                <a16:creationId xmlns:a16="http://schemas.microsoft.com/office/drawing/2014/main" xmlns="" id="{837E8F27-4AAC-40DC-BC0B-586A8129C3F5}"/>
              </a:ext>
            </a:extLst>
          </p:cNvPr>
          <p:cNvSpPr/>
          <p:nvPr/>
        </p:nvSpPr>
        <p:spPr>
          <a:xfrm>
            <a:off x="6300616" y="3530085"/>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3200" dirty="0">
                <a:solidFill>
                  <a:schemeClr val="accent1">
                    <a:lumMod val="50000"/>
                  </a:schemeClr>
                </a:solidFill>
                <a:latin typeface="IranNastaliq" panose="02020505000000020003" pitchFamily="18" charset="0"/>
                <a:cs typeface="B Titr" panose="00000700000000000000" pitchFamily="2" charset="-78"/>
              </a:rPr>
              <a:t>فساد ستيزی</a:t>
            </a:r>
            <a:endParaRPr lang="en-US" sz="3200" dirty="0">
              <a:solidFill>
                <a:schemeClr val="accent1">
                  <a:lumMod val="50000"/>
                </a:schemeClr>
              </a:solidFill>
              <a:latin typeface="IranNastaliq" panose="02020505000000020003" pitchFamily="18" charset="0"/>
              <a:cs typeface="B Titr" panose="00000700000000000000" pitchFamily="2" charset="-78"/>
            </a:endParaRPr>
          </a:p>
        </p:txBody>
      </p:sp>
      <p:sp>
        <p:nvSpPr>
          <p:cNvPr id="8" name="Rectangle 7">
            <a:extLst>
              <a:ext uri="{FF2B5EF4-FFF2-40B4-BE49-F238E27FC236}">
                <a16:creationId xmlns:a16="http://schemas.microsoft.com/office/drawing/2014/main" xmlns="" id="{36D88576-009A-4EBD-A0C6-D93EA8349D53}"/>
              </a:ext>
            </a:extLst>
          </p:cNvPr>
          <p:cNvSpPr/>
          <p:nvPr/>
        </p:nvSpPr>
        <p:spPr>
          <a:xfrm>
            <a:off x="1409961" y="3530085"/>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a:solidFill>
                  <a:schemeClr val="accent1">
                    <a:lumMod val="50000"/>
                  </a:schemeClr>
                </a:solidFill>
                <a:latin typeface="IranNastaliq" panose="02020505000000020003" pitchFamily="18" charset="0"/>
                <a:cs typeface="B Titr" panose="00000700000000000000" pitchFamily="2" charset="-78"/>
              </a:rPr>
              <a:t>هوشمند سازی</a:t>
            </a:r>
            <a:endParaRPr lang="en-US" sz="2800" dirty="0">
              <a:solidFill>
                <a:schemeClr val="accent1">
                  <a:lumMod val="50000"/>
                </a:schemeClr>
              </a:solidFill>
              <a:latin typeface="IranNastaliq" panose="02020505000000020003" pitchFamily="18" charset="0"/>
              <a:cs typeface="B Titr" panose="00000700000000000000" pitchFamily="2" charset="-78"/>
            </a:endParaRPr>
          </a:p>
        </p:txBody>
      </p:sp>
      <p:sp>
        <p:nvSpPr>
          <p:cNvPr id="10" name="Rectangle 9">
            <a:extLst>
              <a:ext uri="{FF2B5EF4-FFF2-40B4-BE49-F238E27FC236}">
                <a16:creationId xmlns:a16="http://schemas.microsoft.com/office/drawing/2014/main" xmlns="" id="{9A48D5AD-2F90-4C22-BABF-41A43F09093D}"/>
              </a:ext>
            </a:extLst>
          </p:cNvPr>
          <p:cNvSpPr/>
          <p:nvPr/>
        </p:nvSpPr>
        <p:spPr>
          <a:xfrm>
            <a:off x="1340688" y="1082519"/>
            <a:ext cx="2341418" cy="234141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a:solidFill>
                  <a:schemeClr val="accent1">
                    <a:lumMod val="50000"/>
                  </a:schemeClr>
                </a:solidFill>
                <a:latin typeface="IranNastaliq" panose="02020505000000020003" pitchFamily="18" charset="0"/>
                <a:cs typeface="B Titr" panose="00000700000000000000" pitchFamily="2" charset="-78"/>
              </a:rPr>
              <a:t>تخصص گرایی و تعامل سازنده با موثران شهر تهران</a:t>
            </a:r>
            <a:endParaRPr lang="en-US" sz="2800" dirty="0">
              <a:solidFill>
                <a:schemeClr val="accent1">
                  <a:lumMod val="50000"/>
                </a:schemeClr>
              </a:solidFill>
              <a:latin typeface="IranNastaliq" panose="02020505000000020003" pitchFamily="18" charset="0"/>
              <a:cs typeface="B Titr" panose="00000700000000000000" pitchFamily="2" charset="-78"/>
            </a:endParaRPr>
          </a:p>
        </p:txBody>
      </p:sp>
    </p:spTree>
    <p:extLst>
      <p:ext uri="{BB962C8B-B14F-4D97-AF65-F5344CB8AC3E}">
        <p14:creationId xmlns:p14="http://schemas.microsoft.com/office/powerpoint/2010/main" val="294620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89300" y="1262164"/>
            <a:ext cx="8231321" cy="442180"/>
          </a:xfrm>
        </p:spPr>
        <p:txBody>
          <a:bodyPr>
            <a:noAutofit/>
          </a:bodyPr>
          <a:lstStyle/>
          <a:p>
            <a:r>
              <a:rPr lang="fa-IR" sz="3600" dirty="0">
                <a:solidFill>
                  <a:schemeClr val="accent1">
                    <a:lumMod val="75000"/>
                  </a:schemeClr>
                </a:solidFill>
                <a:latin typeface="IranNastaliq" panose="02020505000000020003" pitchFamily="18" charset="0"/>
                <a:ea typeface="+mn-ea"/>
                <a:cs typeface="B Titr" panose="00000700000000000000" pitchFamily="2" charset="-78"/>
              </a:rPr>
              <a:t>فرصت‌های شهرداری تهران</a:t>
            </a:r>
          </a:p>
        </p:txBody>
      </p:sp>
      <p:sp>
        <p:nvSpPr>
          <p:cNvPr id="3" name="Content Placeholder 2"/>
          <p:cNvSpPr>
            <a:spLocks noGrp="1"/>
          </p:cNvSpPr>
          <p:nvPr>
            <p:ph idx="1"/>
          </p:nvPr>
        </p:nvSpPr>
        <p:spPr>
          <a:xfrm>
            <a:off x="823884" y="2006498"/>
            <a:ext cx="9673023" cy="2476602"/>
          </a:xfrm>
        </p:spPr>
        <p:txBody>
          <a:bodyPr>
            <a:normAutofit fontScale="85000" lnSpcReduction="10000"/>
          </a:bodyPr>
          <a:lstStyle/>
          <a:p>
            <a:pPr marL="0" indent="0" algn="just" rtl="1">
              <a:lnSpc>
                <a:spcPct val="110000"/>
              </a:lnSpc>
              <a:buNone/>
            </a:pPr>
            <a:r>
              <a:rPr lang="fa-IR" sz="2600" dirty="0">
                <a:cs typeface="B Titr" panose="00000700000000000000" pitchFamily="2" charset="-78"/>
              </a:rPr>
              <a:t>۱-   هدایت ها و حمایت ها رهبرفرزانه انقلاب اسلامی برای تحقق الگوی کلان شهر اسلامی تهران</a:t>
            </a:r>
          </a:p>
          <a:p>
            <a:pPr marL="0" indent="0" algn="just" rtl="1">
              <a:lnSpc>
                <a:spcPct val="110000"/>
              </a:lnSpc>
              <a:buNone/>
            </a:pPr>
            <a:r>
              <a:rPr lang="fa-IR" sz="2600" dirty="0">
                <a:cs typeface="B Titr" panose="00000700000000000000" pitchFamily="2" charset="-78"/>
              </a:rPr>
              <a:t>2- شورای شهر متشکل از نخبگان، متخصصان و جوانان انقلابی</a:t>
            </a:r>
          </a:p>
          <a:p>
            <a:pPr marL="0" indent="0" algn="just" rtl="1">
              <a:lnSpc>
                <a:spcPct val="110000"/>
              </a:lnSpc>
              <a:buNone/>
            </a:pPr>
            <a:r>
              <a:rPr lang="fa-IR" sz="2600" dirty="0">
                <a:cs typeface="B Titr" panose="00000700000000000000" pitchFamily="2" charset="-78"/>
              </a:rPr>
              <a:t>3- اقدامات شهرداران قبل بخصوص دکتر باقر قالیباف در سیاست‌گذاری و توسعه شهری</a:t>
            </a:r>
          </a:p>
          <a:p>
            <a:pPr marL="0" indent="0" algn="just" rtl="1">
              <a:lnSpc>
                <a:spcPct val="110000"/>
              </a:lnSpc>
              <a:buNone/>
            </a:pPr>
            <a:r>
              <a:rPr lang="fa-IR" sz="2600" dirty="0">
                <a:cs typeface="B Titr" panose="00000700000000000000" pitchFamily="2" charset="-78"/>
              </a:rPr>
              <a:t>4- مجموعه‌های مردمی فعال و دلسوز و مشتاق برای همکاری در اداره شهر</a:t>
            </a:r>
          </a:p>
          <a:p>
            <a:pPr marL="0" indent="0" algn="just" rtl="1">
              <a:lnSpc>
                <a:spcPct val="110000"/>
              </a:lnSpc>
              <a:buNone/>
            </a:pPr>
            <a:r>
              <a:rPr lang="fa-IR" sz="2600" dirty="0">
                <a:cs typeface="B Titr" panose="00000700000000000000" pitchFamily="2" charset="-78"/>
              </a:rPr>
              <a:t>5- </a:t>
            </a:r>
            <a:r>
              <a:rPr lang="fa-IR" dirty="0">
                <a:cs typeface="B Titr" panose="00000700000000000000" pitchFamily="2" charset="-78"/>
              </a:rPr>
              <a:t>دولت و مجلس و قوه‌قضاییه و نهادهای انقلابی همسو</a:t>
            </a:r>
          </a:p>
          <a:p>
            <a:pPr marL="0" indent="0" algn="just" rtl="1">
              <a:lnSpc>
                <a:spcPct val="110000"/>
              </a:lnSpc>
              <a:buNone/>
            </a:pPr>
            <a:endParaRPr lang="fa-IR"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09057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6A0516D-5ABB-4D81-83BF-120E50CEA3F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17134" r="26054"/>
          <a:stretch/>
        </p:blipFill>
        <p:spPr>
          <a:xfrm>
            <a:off x="6717166" y="1234900"/>
            <a:ext cx="4074288" cy="4094862"/>
          </a:xfrm>
          <a:prstGeom prst="rect">
            <a:avLst/>
          </a:prstGeom>
        </p:spPr>
      </p:pic>
      <p:sp>
        <p:nvSpPr>
          <p:cNvPr id="12" name="Rectangle 11">
            <a:extLst>
              <a:ext uri="{FF2B5EF4-FFF2-40B4-BE49-F238E27FC236}">
                <a16:creationId xmlns:a16="http://schemas.microsoft.com/office/drawing/2014/main" xmlns="" id="{BCFE8E2F-D474-4B45-9F68-9F898F3AC8A6}"/>
              </a:ext>
            </a:extLst>
          </p:cNvPr>
          <p:cNvSpPr/>
          <p:nvPr/>
        </p:nvSpPr>
        <p:spPr>
          <a:xfrm>
            <a:off x="1563375" y="3044279"/>
            <a:ext cx="693323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4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اهداف کلان</a:t>
            </a:r>
            <a:endParaRPr kumimoji="0" lang="en-US" sz="44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Tree>
    <p:extLst>
      <p:ext uri="{BB962C8B-B14F-4D97-AF65-F5344CB8AC3E}">
        <p14:creationId xmlns:p14="http://schemas.microsoft.com/office/powerpoint/2010/main" val="68472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64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2"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047018" y="123710"/>
            <a:ext cx="3372617" cy="1925735"/>
          </a:xfrm>
          <a:prstGeom prst="rect">
            <a:avLst/>
          </a:prstGeom>
        </p:spPr>
      </p:pic>
      <p:grpSp>
        <p:nvGrpSpPr>
          <p:cNvPr id="2" name="Group 1">
            <a:extLst>
              <a:ext uri="{FF2B5EF4-FFF2-40B4-BE49-F238E27FC236}">
                <a16:creationId xmlns:a16="http://schemas.microsoft.com/office/drawing/2014/main" xmlns="" id="{36045A1F-3C60-4027-9292-8B79A0BEC311}"/>
              </a:ext>
            </a:extLst>
          </p:cNvPr>
          <p:cNvGrpSpPr/>
          <p:nvPr/>
        </p:nvGrpSpPr>
        <p:grpSpPr>
          <a:xfrm>
            <a:off x="769058" y="2165822"/>
            <a:ext cx="10588342" cy="2487545"/>
            <a:chOff x="1627046" y="2489120"/>
            <a:chExt cx="9496747" cy="2034489"/>
          </a:xfrm>
        </p:grpSpPr>
        <p:sp>
          <p:nvSpPr>
            <p:cNvPr id="9" name="Rectangle 8">
              <a:extLst>
                <a:ext uri="{FF2B5EF4-FFF2-40B4-BE49-F238E27FC236}">
                  <a16:creationId xmlns:a16="http://schemas.microsoft.com/office/drawing/2014/main" xmlns="" id="{1F5ABAED-7247-42FE-9144-5F021ABDA92C}"/>
                </a:ext>
              </a:extLst>
            </p:cNvPr>
            <p:cNvSpPr/>
            <p:nvPr/>
          </p:nvSpPr>
          <p:spPr>
            <a:xfrm>
              <a:off x="6494060" y="2489120"/>
              <a:ext cx="2072236" cy="1879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400" dirty="0"/>
            </a:p>
          </p:txBody>
        </p:sp>
        <p:sp>
          <p:nvSpPr>
            <p:cNvPr id="12" name="Rectangle 11">
              <a:extLst>
                <a:ext uri="{FF2B5EF4-FFF2-40B4-BE49-F238E27FC236}">
                  <a16:creationId xmlns:a16="http://schemas.microsoft.com/office/drawing/2014/main" xmlns="" id="{1F5ABAED-7247-42FE-9144-5F021ABDA92C}"/>
                </a:ext>
              </a:extLst>
            </p:cNvPr>
            <p:cNvSpPr/>
            <p:nvPr/>
          </p:nvSpPr>
          <p:spPr>
            <a:xfrm>
              <a:off x="4060553" y="2518424"/>
              <a:ext cx="2072236" cy="1879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400" dirty="0"/>
            </a:p>
          </p:txBody>
        </p:sp>
        <p:sp>
          <p:nvSpPr>
            <p:cNvPr id="16" name="Rectangle 15">
              <a:extLst>
                <a:ext uri="{FF2B5EF4-FFF2-40B4-BE49-F238E27FC236}">
                  <a16:creationId xmlns:a16="http://schemas.microsoft.com/office/drawing/2014/main" xmlns="" id="{D652BFB7-4A78-4599-A9FA-BF6FEBF85D7A}"/>
                </a:ext>
              </a:extLst>
            </p:cNvPr>
            <p:cNvSpPr/>
            <p:nvPr/>
          </p:nvSpPr>
          <p:spPr>
            <a:xfrm>
              <a:off x="1627046" y="2518424"/>
              <a:ext cx="2072236" cy="1879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400" dirty="0"/>
            </a:p>
          </p:txBody>
        </p:sp>
        <p:sp>
          <p:nvSpPr>
            <p:cNvPr id="23" name="Rectangle 22">
              <a:extLst>
                <a:ext uri="{FF2B5EF4-FFF2-40B4-BE49-F238E27FC236}">
                  <a16:creationId xmlns:a16="http://schemas.microsoft.com/office/drawing/2014/main" xmlns="" id="{D8F13AEA-3C4E-4D94-A4DC-8EF98FE1F756}"/>
                </a:ext>
              </a:extLst>
            </p:cNvPr>
            <p:cNvSpPr/>
            <p:nvPr/>
          </p:nvSpPr>
          <p:spPr>
            <a:xfrm>
              <a:off x="6612700" y="2613110"/>
              <a:ext cx="2072236" cy="1879760"/>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2800" dirty="0">
                  <a:solidFill>
                    <a:schemeClr val="bg2">
                      <a:lumMod val="25000"/>
                    </a:schemeClr>
                  </a:solidFill>
                  <a:latin typeface="IranNastaliq" panose="02020505000000020003" pitchFamily="18" charset="0"/>
                  <a:cs typeface="B Titr" panose="00000700000000000000" pitchFamily="2" charset="-78"/>
                </a:rPr>
                <a:t>ارتقاء </a:t>
              </a:r>
            </a:p>
            <a:p>
              <a:pPr algn="ctr"/>
              <a:r>
                <a:rPr lang="fa-IR" sz="2800" dirty="0">
                  <a:solidFill>
                    <a:schemeClr val="bg2">
                      <a:lumMod val="25000"/>
                    </a:schemeClr>
                  </a:solidFill>
                  <a:latin typeface="IranNastaliq" panose="02020505000000020003" pitchFamily="18" charset="0"/>
                  <a:cs typeface="B Titr" panose="00000700000000000000" pitchFamily="2" charset="-78"/>
                </a:rPr>
                <a:t>سرمایه اجتماعی</a:t>
              </a:r>
              <a:endParaRPr lang="en-US" sz="2800" dirty="0">
                <a:solidFill>
                  <a:schemeClr val="bg2">
                    <a:lumMod val="25000"/>
                  </a:schemeClr>
                </a:solidFill>
                <a:latin typeface="IranNastaliq" panose="02020505000000020003" pitchFamily="18" charset="0"/>
                <a:cs typeface="B Titr" panose="00000700000000000000" pitchFamily="2" charset="-78"/>
              </a:endParaRPr>
            </a:p>
          </p:txBody>
        </p:sp>
        <p:sp>
          <p:nvSpPr>
            <p:cNvPr id="10" name="Rectangle 9">
              <a:extLst>
                <a:ext uri="{FF2B5EF4-FFF2-40B4-BE49-F238E27FC236}">
                  <a16:creationId xmlns:a16="http://schemas.microsoft.com/office/drawing/2014/main" xmlns="" id="{CB0A0337-32E1-4C08-8A45-1A9A21FB5277}"/>
                </a:ext>
              </a:extLst>
            </p:cNvPr>
            <p:cNvSpPr/>
            <p:nvPr/>
          </p:nvSpPr>
          <p:spPr>
            <a:xfrm>
              <a:off x="4184543" y="2613110"/>
              <a:ext cx="2072236" cy="1879760"/>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2800" dirty="0">
                  <a:solidFill>
                    <a:schemeClr val="bg2">
                      <a:lumMod val="25000"/>
                    </a:schemeClr>
                  </a:solidFill>
                  <a:latin typeface="IranNastaliq" panose="02020505000000020003" pitchFamily="18" charset="0"/>
                  <a:cs typeface="B Titr" panose="00000700000000000000" pitchFamily="2" charset="-78"/>
                </a:rPr>
                <a:t>پیشرفت و تحول تهران</a:t>
              </a:r>
              <a:endParaRPr lang="en-US" sz="2800" dirty="0">
                <a:solidFill>
                  <a:schemeClr val="bg2">
                    <a:lumMod val="25000"/>
                  </a:schemeClr>
                </a:solidFill>
                <a:latin typeface="IranNastaliq" panose="02020505000000020003" pitchFamily="18" charset="0"/>
                <a:cs typeface="B Titr" panose="00000700000000000000" pitchFamily="2" charset="-78"/>
              </a:endParaRPr>
            </a:p>
          </p:txBody>
        </p:sp>
        <p:sp>
          <p:nvSpPr>
            <p:cNvPr id="11" name="Rectangle 10">
              <a:extLst>
                <a:ext uri="{FF2B5EF4-FFF2-40B4-BE49-F238E27FC236}">
                  <a16:creationId xmlns:a16="http://schemas.microsoft.com/office/drawing/2014/main" xmlns="" id="{580E9C10-5B28-4815-95B4-7EAF79919236}"/>
                </a:ext>
              </a:extLst>
            </p:cNvPr>
            <p:cNvSpPr/>
            <p:nvPr/>
          </p:nvSpPr>
          <p:spPr>
            <a:xfrm>
              <a:off x="1745686" y="2613110"/>
              <a:ext cx="2072236" cy="1879760"/>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2800" dirty="0">
                  <a:solidFill>
                    <a:schemeClr val="bg2">
                      <a:lumMod val="25000"/>
                    </a:schemeClr>
                  </a:solidFill>
                  <a:latin typeface="IranNastaliq" panose="02020505000000020003" pitchFamily="18" charset="0"/>
                  <a:cs typeface="B Titr" panose="00000700000000000000" pitchFamily="2" charset="-78"/>
                </a:rPr>
                <a:t>الگوسازی کلان شهر اسلامی - ایرانی</a:t>
              </a:r>
              <a:endParaRPr lang="en-US" sz="2800" dirty="0">
                <a:solidFill>
                  <a:schemeClr val="bg2">
                    <a:lumMod val="25000"/>
                  </a:schemeClr>
                </a:solidFill>
                <a:latin typeface="IranNastaliq" panose="02020505000000020003" pitchFamily="18" charset="0"/>
                <a:cs typeface="B Titr" panose="00000700000000000000" pitchFamily="2" charset="-78"/>
              </a:endParaRPr>
            </a:p>
          </p:txBody>
        </p:sp>
        <p:sp>
          <p:nvSpPr>
            <p:cNvPr id="17" name="Rectangle 16">
              <a:extLst>
                <a:ext uri="{FF2B5EF4-FFF2-40B4-BE49-F238E27FC236}">
                  <a16:creationId xmlns:a16="http://schemas.microsoft.com/office/drawing/2014/main" xmlns="" id="{1F5ABAED-7247-42FE-9144-5F021ABDA92C}"/>
                </a:ext>
              </a:extLst>
            </p:cNvPr>
            <p:cNvSpPr/>
            <p:nvPr/>
          </p:nvSpPr>
          <p:spPr>
            <a:xfrm>
              <a:off x="8927567" y="2518424"/>
              <a:ext cx="2072236" cy="187976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400" dirty="0"/>
            </a:p>
          </p:txBody>
        </p:sp>
        <p:sp>
          <p:nvSpPr>
            <p:cNvPr id="18" name="Rectangle 17">
              <a:extLst>
                <a:ext uri="{FF2B5EF4-FFF2-40B4-BE49-F238E27FC236}">
                  <a16:creationId xmlns:a16="http://schemas.microsoft.com/office/drawing/2014/main" xmlns="" id="{580E9C10-5B28-4815-95B4-7EAF79919236}"/>
                </a:ext>
              </a:extLst>
            </p:cNvPr>
            <p:cNvSpPr/>
            <p:nvPr/>
          </p:nvSpPr>
          <p:spPr>
            <a:xfrm>
              <a:off x="9051557" y="2643849"/>
              <a:ext cx="2072236" cy="1879760"/>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2800" dirty="0">
                  <a:solidFill>
                    <a:schemeClr val="bg2">
                      <a:lumMod val="25000"/>
                    </a:schemeClr>
                  </a:solidFill>
                  <a:latin typeface="IranNastaliq" panose="02020505000000020003" pitchFamily="18" charset="0"/>
                  <a:cs typeface="B Titr" panose="00000700000000000000" pitchFamily="2" charset="-78"/>
                </a:rPr>
                <a:t>سلامت و رفاه عمومی و  ارتقاء فرهنگی و ایمانی شهروندان </a:t>
              </a:r>
              <a:endParaRPr lang="en-US" sz="2800" dirty="0">
                <a:solidFill>
                  <a:schemeClr val="bg2">
                    <a:lumMod val="25000"/>
                  </a:schemeClr>
                </a:solidFill>
                <a:latin typeface="IranNastaliq" panose="02020505000000020003" pitchFamily="18" charset="0"/>
                <a:cs typeface="B Titr" panose="00000700000000000000" pitchFamily="2" charset="-78"/>
              </a:endParaRPr>
            </a:p>
            <a:p>
              <a:pPr algn="ctr"/>
              <a:endParaRPr lang="en-US" sz="2800" dirty="0">
                <a:solidFill>
                  <a:schemeClr val="bg2">
                    <a:lumMod val="25000"/>
                  </a:schemeClr>
                </a:solidFill>
                <a:latin typeface="IranNastaliq" panose="02020505000000020003" pitchFamily="18" charset="0"/>
                <a:cs typeface="B Titr" panose="00000700000000000000" pitchFamily="2" charset="-78"/>
              </a:endParaRPr>
            </a:p>
          </p:txBody>
        </p:sp>
      </p:grpSp>
    </p:spTree>
    <p:extLst>
      <p:ext uri="{BB962C8B-B14F-4D97-AF65-F5344CB8AC3E}">
        <p14:creationId xmlns:p14="http://schemas.microsoft.com/office/powerpoint/2010/main" val="191549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6A0516D-5ABB-4D81-83BF-120E50CEA3F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17134" r="26054"/>
          <a:stretch/>
        </p:blipFill>
        <p:spPr>
          <a:xfrm>
            <a:off x="7290486" y="1381569"/>
            <a:ext cx="4074288" cy="4094862"/>
          </a:xfrm>
          <a:prstGeom prst="rect">
            <a:avLst/>
          </a:prstGeom>
        </p:spPr>
      </p:pic>
      <p:sp>
        <p:nvSpPr>
          <p:cNvPr id="12" name="Rectangle 11">
            <a:extLst>
              <a:ext uri="{FF2B5EF4-FFF2-40B4-BE49-F238E27FC236}">
                <a16:creationId xmlns:a16="http://schemas.microsoft.com/office/drawing/2014/main" xmlns="" id="{BCFE8E2F-D474-4B45-9F68-9F898F3AC8A6}"/>
              </a:ext>
            </a:extLst>
          </p:cNvPr>
          <p:cNvSpPr/>
          <p:nvPr/>
        </p:nvSpPr>
        <p:spPr>
          <a:xfrm>
            <a:off x="231068" y="3044279"/>
            <a:ext cx="6850851" cy="769441"/>
          </a:xfrm>
          <a:prstGeom prst="rect">
            <a:avLst/>
          </a:prstGeom>
        </p:spPr>
        <p:txBody>
          <a:bodyPr wrap="square">
            <a:spAutoFit/>
          </a:bodyPr>
          <a:lstStyle/>
          <a:p>
            <a:pPr algn="r"/>
            <a:r>
              <a:rPr lang="fa-IR" sz="4400" dirty="0">
                <a:solidFill>
                  <a:srgbClr val="E2DB46"/>
                </a:solidFill>
                <a:latin typeface="IranNastaliq" panose="02020505000000020003" pitchFamily="18" charset="0"/>
                <a:cs typeface="B Titr" panose="00000700000000000000" pitchFamily="2" charset="-78"/>
              </a:rPr>
              <a:t>حوزه های تخصصی</a:t>
            </a:r>
            <a:endParaRPr lang="en-US" sz="4400" dirty="0">
              <a:solidFill>
                <a:srgbClr val="E2DB46"/>
              </a:solidFill>
              <a:latin typeface="IranNastaliq" panose="02020505000000020003" pitchFamily="18" charset="0"/>
              <a:cs typeface="B Titr" panose="00000700000000000000" pitchFamily="2" charset="-78"/>
            </a:endParaRPr>
          </a:p>
        </p:txBody>
      </p:sp>
    </p:spTree>
    <p:extLst>
      <p:ext uri="{BB962C8B-B14F-4D97-AF65-F5344CB8AC3E}">
        <p14:creationId xmlns:p14="http://schemas.microsoft.com/office/powerpoint/2010/main" val="2414611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EB2D4001-7C06-4483-9E07-F401CAE77306}"/>
              </a:ext>
            </a:extLst>
          </p:cNvPr>
          <p:cNvSpPr/>
          <p:nvPr/>
        </p:nvSpPr>
        <p:spPr>
          <a:xfrm>
            <a:off x="9151534" y="972645"/>
            <a:ext cx="2346647" cy="2346646"/>
          </a:xfrm>
          <a:prstGeom prst="rect">
            <a:avLst/>
          </a:prstGeom>
          <a:solidFill>
            <a:schemeClr val="bg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E7E6E6">
                  <a:lumMod val="25000"/>
                </a:srgbClr>
              </a:solidFill>
              <a:effectLst/>
              <a:uLnTx/>
              <a:uFillTx/>
              <a:latin typeface="IranNastaliq" panose="02020505000000020003" pitchFamily="18" charset="0"/>
              <a:ea typeface="+mn-ea"/>
              <a:cs typeface="B Titr" panose="00000700000000000000" pitchFamily="2" charset="-78"/>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8572515" y="1019727"/>
            <a:ext cx="3855531" cy="2201475"/>
          </a:xfrm>
          <a:prstGeom prst="rect">
            <a:avLst/>
          </a:prstGeom>
        </p:spPr>
      </p:pic>
      <p:sp>
        <p:nvSpPr>
          <p:cNvPr id="2" name="Rectangle 1">
            <a:extLst>
              <a:ext uri="{FF2B5EF4-FFF2-40B4-BE49-F238E27FC236}">
                <a16:creationId xmlns:a16="http://schemas.microsoft.com/office/drawing/2014/main" xmlns="" id="{1F5ABAED-7247-42FE-9144-5F021ABDA92C}"/>
              </a:ext>
            </a:extLst>
          </p:cNvPr>
          <p:cNvSpPr/>
          <p:nvPr/>
        </p:nvSpPr>
        <p:spPr>
          <a:xfrm>
            <a:off x="6458012" y="917238"/>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xmlns="" id="{CB0A0337-32E1-4C08-8A45-1A9A21FB5277}"/>
              </a:ext>
            </a:extLst>
          </p:cNvPr>
          <p:cNvSpPr/>
          <p:nvPr/>
        </p:nvSpPr>
        <p:spPr>
          <a:xfrm>
            <a:off x="6568824" y="1028051"/>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7E6E6">
                    <a:lumMod val="25000"/>
                  </a:srgbClr>
                </a:solidFill>
                <a:effectLst/>
                <a:uLnTx/>
                <a:uFillTx/>
                <a:latin typeface="IranNastaliq" panose="02020505000000020003" pitchFamily="18" charset="0"/>
                <a:ea typeface="+mn-ea"/>
                <a:cs typeface="B Titr" panose="00000700000000000000" pitchFamily="2" charset="-78"/>
              </a:rPr>
              <a:t>معماری و شهرسازی</a:t>
            </a:r>
            <a:endParaRPr kumimoji="0" lang="en-US" sz="3200" b="0" i="0" u="none" strike="noStrike" kern="1200" cap="none" spc="0" normalizeH="0" baseline="0" noProof="0" dirty="0">
              <a:ln>
                <a:noFill/>
              </a:ln>
              <a:solidFill>
                <a:srgbClr val="E7E6E6">
                  <a:lumMod val="25000"/>
                </a:srgbClr>
              </a:solidFill>
              <a:effectLst/>
              <a:uLnTx/>
              <a:uFillTx/>
              <a:latin typeface="IranNastaliq" panose="02020505000000020003" pitchFamily="18" charset="0"/>
              <a:ea typeface="+mn-ea"/>
              <a:cs typeface="B Titr" panose="00000700000000000000" pitchFamily="2" charset="-78"/>
            </a:endParaRPr>
          </a:p>
        </p:txBody>
      </p:sp>
      <p:sp>
        <p:nvSpPr>
          <p:cNvPr id="14" name="Rectangle 13">
            <a:extLst>
              <a:ext uri="{FF2B5EF4-FFF2-40B4-BE49-F238E27FC236}">
                <a16:creationId xmlns:a16="http://schemas.microsoft.com/office/drawing/2014/main" xmlns="" id="{B6D167AD-3C44-4BB0-B177-5130652E517D}"/>
              </a:ext>
            </a:extLst>
          </p:cNvPr>
          <p:cNvSpPr/>
          <p:nvPr/>
        </p:nvSpPr>
        <p:spPr>
          <a:xfrm>
            <a:off x="3632985" y="917238"/>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580E9C10-5B28-4815-95B4-7EAF79919236}"/>
              </a:ext>
            </a:extLst>
          </p:cNvPr>
          <p:cNvSpPr/>
          <p:nvPr/>
        </p:nvSpPr>
        <p:spPr>
          <a:xfrm>
            <a:off x="3743797" y="1028051"/>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حمل و نقل و ترافیک</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
        <p:nvSpPr>
          <p:cNvPr id="16" name="Rectangle 15">
            <a:extLst>
              <a:ext uri="{FF2B5EF4-FFF2-40B4-BE49-F238E27FC236}">
                <a16:creationId xmlns:a16="http://schemas.microsoft.com/office/drawing/2014/main" xmlns="" id="{D652BFB7-4A78-4599-A9FA-BF6FEBF85D7A}"/>
              </a:ext>
            </a:extLst>
          </p:cNvPr>
          <p:cNvSpPr/>
          <p:nvPr/>
        </p:nvSpPr>
        <p:spPr>
          <a:xfrm>
            <a:off x="775922" y="917238"/>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xmlns="" id="{D8F13AEA-3C4E-4D94-A4DC-8EF98FE1F756}"/>
              </a:ext>
            </a:extLst>
          </p:cNvPr>
          <p:cNvSpPr/>
          <p:nvPr/>
        </p:nvSpPr>
        <p:spPr>
          <a:xfrm>
            <a:off x="886735" y="1028051"/>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فرهنگی و اجتماعی</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
        <p:nvSpPr>
          <p:cNvPr id="11" name="Rectangle 10">
            <a:extLst>
              <a:ext uri="{FF2B5EF4-FFF2-40B4-BE49-F238E27FC236}">
                <a16:creationId xmlns:a16="http://schemas.microsoft.com/office/drawing/2014/main" xmlns="" id="{F26A5D48-07D4-451C-B713-6DE03A6D6D05}"/>
              </a:ext>
            </a:extLst>
          </p:cNvPr>
          <p:cNvSpPr/>
          <p:nvPr/>
        </p:nvSpPr>
        <p:spPr>
          <a:xfrm>
            <a:off x="6386589" y="3560506"/>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xmlns="" id="{03A51518-5064-4177-AB9B-19D8FE9456AD}"/>
              </a:ext>
            </a:extLst>
          </p:cNvPr>
          <p:cNvSpPr/>
          <p:nvPr/>
        </p:nvSpPr>
        <p:spPr>
          <a:xfrm>
            <a:off x="6497401" y="3671319"/>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خدمات شهری و زیست محیطی</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
        <p:nvSpPr>
          <p:cNvPr id="17" name="Rectangle 16">
            <a:extLst>
              <a:ext uri="{FF2B5EF4-FFF2-40B4-BE49-F238E27FC236}">
                <a16:creationId xmlns:a16="http://schemas.microsoft.com/office/drawing/2014/main" xmlns="" id="{AFB75069-1490-44AF-97D4-D76703AF458F}"/>
              </a:ext>
            </a:extLst>
          </p:cNvPr>
          <p:cNvSpPr/>
          <p:nvPr/>
        </p:nvSpPr>
        <p:spPr>
          <a:xfrm>
            <a:off x="3561562" y="3560506"/>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xmlns="" id="{3735EEB2-4F2B-455F-B703-AD64322EA43B}"/>
              </a:ext>
            </a:extLst>
          </p:cNvPr>
          <p:cNvSpPr/>
          <p:nvPr/>
        </p:nvSpPr>
        <p:spPr>
          <a:xfrm>
            <a:off x="3672374" y="3671319"/>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برنامه ریزی و منابع انسانی</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
        <p:nvSpPr>
          <p:cNvPr id="19" name="Rectangle 18">
            <a:extLst>
              <a:ext uri="{FF2B5EF4-FFF2-40B4-BE49-F238E27FC236}">
                <a16:creationId xmlns:a16="http://schemas.microsoft.com/office/drawing/2014/main" xmlns="" id="{008A88B2-E811-476C-AC57-DE3A22C1AA4F}"/>
              </a:ext>
            </a:extLst>
          </p:cNvPr>
          <p:cNvSpPr/>
          <p:nvPr/>
        </p:nvSpPr>
        <p:spPr>
          <a:xfrm>
            <a:off x="704499" y="3560506"/>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xmlns="" id="{285F6A71-C3EF-4658-962A-DA641BBB3823}"/>
              </a:ext>
            </a:extLst>
          </p:cNvPr>
          <p:cNvSpPr/>
          <p:nvPr/>
        </p:nvSpPr>
        <p:spPr>
          <a:xfrm>
            <a:off x="815312" y="3671319"/>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مالی و اقتصادی</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
        <p:nvSpPr>
          <p:cNvPr id="21" name="Rectangle 20">
            <a:extLst>
              <a:ext uri="{FF2B5EF4-FFF2-40B4-BE49-F238E27FC236}">
                <a16:creationId xmlns:a16="http://schemas.microsoft.com/office/drawing/2014/main" xmlns="" id="{8D4FD571-CA7D-48CC-A882-9F44189F8D07}"/>
              </a:ext>
            </a:extLst>
          </p:cNvPr>
          <p:cNvSpPr/>
          <p:nvPr/>
        </p:nvSpPr>
        <p:spPr>
          <a:xfrm>
            <a:off x="9151535" y="3560506"/>
            <a:ext cx="2346647" cy="2346646"/>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xmlns="" id="{1E936588-C431-4B22-8A90-6EB41F588AB4}"/>
              </a:ext>
            </a:extLst>
          </p:cNvPr>
          <p:cNvSpPr/>
          <p:nvPr/>
        </p:nvSpPr>
        <p:spPr>
          <a:xfrm>
            <a:off x="9262347" y="3671319"/>
            <a:ext cx="2346647" cy="2346646"/>
          </a:xfrm>
          <a:prstGeom prst="rect">
            <a:avLst/>
          </a:prstGeom>
          <a:solidFill>
            <a:schemeClr val="accent2">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a-IR" sz="3200" dirty="0">
                <a:solidFill>
                  <a:srgbClr val="E7E6E6">
                    <a:lumMod val="25000"/>
                  </a:srgbClr>
                </a:solidFill>
                <a:latin typeface="IranNastaliq" panose="02020505000000020003" pitchFamily="18" charset="0"/>
                <a:cs typeface="B Titr" panose="00000700000000000000" pitchFamily="2" charset="-78"/>
              </a:rPr>
              <a:t>فنی و عمرانی</a:t>
            </a:r>
            <a:endParaRPr lang="en-US" sz="3200" dirty="0">
              <a:solidFill>
                <a:srgbClr val="E7E6E6">
                  <a:lumMod val="25000"/>
                </a:srgbClr>
              </a:solidFill>
              <a:latin typeface="IranNastaliq" panose="02020505000000020003" pitchFamily="18" charset="0"/>
              <a:cs typeface="B Titr" panose="00000700000000000000" pitchFamily="2" charset="-78"/>
            </a:endParaRPr>
          </a:p>
        </p:txBody>
      </p:sp>
    </p:spTree>
    <p:extLst>
      <p:ext uri="{BB962C8B-B14F-4D97-AF65-F5344CB8AC3E}">
        <p14:creationId xmlns:p14="http://schemas.microsoft.com/office/powerpoint/2010/main" val="86653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3200" dirty="0">
                <a:solidFill>
                  <a:schemeClr val="tx1">
                    <a:lumMod val="65000"/>
                    <a:lumOff val="35000"/>
                  </a:schemeClr>
                </a:solidFill>
                <a:latin typeface="IranNastaliq" panose="02020505000000020003" pitchFamily="18" charset="0"/>
                <a:ea typeface="w_Nian" panose="02000500000000020004" pitchFamily="2" charset="-78"/>
                <a:cs typeface="B Titr" panose="00000700000000000000" pitchFamily="2" charset="-78"/>
              </a:rPr>
              <a:t>اهم چالش ها</a:t>
            </a:r>
            <a:endParaRPr kumimoji="0" lang="en-US" sz="2000" b="0" i="0" u="none" strike="noStrike" kern="1200" cap="none" spc="0" normalizeH="0" baseline="0" noProof="0" dirty="0">
              <a:ln>
                <a:noFill/>
              </a:ln>
              <a:solidFill>
                <a:schemeClr val="tx1">
                  <a:lumMod val="65000"/>
                  <a:lumOff val="35000"/>
                </a:schemeClr>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1" y="1690255"/>
            <a:ext cx="12192001"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توجه به تمرکز زدایی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توجه ناکافی به بافت فرسوده ، ناپایدار و زیر دانه شهر تهران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توجه به تهیه و اجرای طرح های موضوعی و موضعی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توجه به برنامه های بلند مدت و کوتاه مدت شهر تهران و لزوم به روزرسانی و نظارت دقیق بر اجرای طرح جامع مصوب 1۳۸۶ و طرح تفصیلی مصوب 1۳91</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به روز رسانی وکنترل وظایف کمیته های نما و دیگر کمیسیون ها حوزه شهرسازی و معماری در جهت تسریع کار شهروندان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بی توجهی به طرح حریم مصوب شهر تهران در جهت کنترل و صیانت از حریم شهر تهران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نظارت و برنامه ریزی در فرایند صدور پروانه و تسهیل گری در اخذ مجوزات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مشارکت و هماهنگی با ادارات و سازمان ها موثردرمدیریت شهری )مدیریت واحد و یکپارچه شهری در حوزه صدور مجوزها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طوالنی بودن زمان صدور پروانه و گواهی های ساختمانی</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تکمیل فرآیند مکانیزه نمودن ارسال پرونده های تخلفات ساختمانی به کمیسیونهای ماده 100</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تکمیل نشدن فرایند هوشمند سازی عوارض شهری و ساختمانی</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تعیین تکلیف در نحوه واگذاری و برون سپاری امور مربوط به صدور پروانه و اخذ گواهی به دفاتر خدمات الکترونیک شهر </a:t>
            </a:r>
            <a:endParaRPr lang="en-US" sz="2000" dirty="0">
              <a:solidFill>
                <a:schemeClr val="tx1"/>
              </a:solidFill>
              <a:cs typeface="B Zar" panose="00000400000000000000" pitchFamily="2" charset="-78"/>
            </a:endParaRPr>
          </a:p>
          <a:p>
            <a:pPr marL="457200" indent="-457200" algn="r" rtl="1">
              <a:buFont typeface="Arial" panose="020B0604020202020204" pitchFamily="34" charset="0"/>
              <a:buChar char="•"/>
            </a:pPr>
            <a:r>
              <a:rPr lang="ar-SA" sz="2000" dirty="0">
                <a:solidFill>
                  <a:schemeClr val="tx1"/>
                </a:solidFill>
                <a:cs typeface="B Zar" panose="00000400000000000000" pitchFamily="2" charset="-78"/>
              </a:rPr>
              <a:t>عدم توجه به ظرفیت کارشناسی و متخصصان حوزه </a:t>
            </a:r>
            <a:r>
              <a:rPr lang="ar-SA" dirty="0">
                <a:solidFill>
                  <a:schemeClr val="tx1"/>
                </a:solidFill>
                <a:cs typeface="B Zar" panose="00000400000000000000" pitchFamily="2" charset="-78"/>
              </a:rPr>
              <a:t>شهرسازی</a:t>
            </a:r>
            <a:r>
              <a:rPr lang="ar-SA" sz="2000" dirty="0">
                <a:solidFill>
                  <a:schemeClr val="tx1"/>
                </a:solidFill>
                <a:cs typeface="B Zar" panose="00000400000000000000" pitchFamily="2" charset="-78"/>
              </a:rPr>
              <a:t> و معماری</a:t>
            </a:r>
            <a:endParaRPr lang="en-US" sz="2000" dirty="0">
              <a:solidFill>
                <a:schemeClr val="tx1"/>
              </a:solidFill>
              <a:cs typeface="B Zar" panose="00000400000000000000" pitchFamily="2" charset="-78"/>
            </a:endParaRPr>
          </a:p>
          <a:p>
            <a:pPr lvl="0" algn="r" rtl="1">
              <a:defRPr/>
            </a:pPr>
            <a:endParaRPr lang="fa-IR" sz="2000" dirty="0">
              <a:solidFill>
                <a:schemeClr val="tx1"/>
              </a:solidFill>
              <a:latin typeface="IranNastaliq" panose="02020505000000020003" pitchFamily="18" charset="0"/>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fa-IR" sz="2800" dirty="0">
                <a:solidFill>
                  <a:prstClr val="white"/>
                </a:solidFill>
                <a:latin typeface="IranNastaliq" panose="02020505000000020003" pitchFamily="18" charset="0"/>
                <a:ea typeface="w_Nian" panose="02000500000000020004" pitchFamily="2" charset="-78"/>
                <a:cs typeface="B Titr" panose="00000700000000000000" pitchFamily="2" charset="-78"/>
              </a:rPr>
              <a:t>معماری و شهرسازی</a:t>
            </a:r>
            <a:endParaRPr lang="en-US" sz="2400" dirty="0">
              <a:solidFill>
                <a:prstClr val="white"/>
              </a:solidFill>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87895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1823618"/>
            <a:ext cx="9498098" cy="4851502"/>
          </a:xfrm>
        </p:spPr>
        <p:txBody>
          <a:bodyPr>
            <a:noAutofit/>
          </a:bodyPr>
          <a:lstStyle/>
          <a:p>
            <a:pPr algn="just" rtl="1">
              <a:lnSpc>
                <a:spcPct val="110000"/>
              </a:lnSpc>
            </a:pPr>
            <a:r>
              <a:rPr lang="fa-IR" sz="1400" dirty="0">
                <a:cs typeface="B Titr" panose="00000700000000000000" pitchFamily="2" charset="-78"/>
              </a:rPr>
              <a:t>هوشمند سازی، ایجاد شفافیت و پایش مستمر فرآیند ها بمنظور پیشگیری از زمینه های تخلف</a:t>
            </a:r>
          </a:p>
          <a:p>
            <a:pPr algn="just" rtl="1">
              <a:lnSpc>
                <a:spcPct val="110000"/>
              </a:lnSpc>
            </a:pPr>
            <a:r>
              <a:rPr lang="fa-IR" sz="1400" dirty="0">
                <a:cs typeface="B Titr" panose="00000700000000000000" pitchFamily="2" charset="-78"/>
              </a:rPr>
              <a:t>برقراری عدالت درحفظ حقوق شهروندان وپرهیز از تبعیض دربرخورد با مردم</a:t>
            </a:r>
          </a:p>
          <a:p>
            <a:pPr algn="just" rtl="1">
              <a:lnSpc>
                <a:spcPct val="110000"/>
              </a:lnSpc>
            </a:pPr>
            <a:r>
              <a:rPr lang="fa-IR" sz="1400" dirty="0">
                <a:cs typeface="B Titr" panose="00000700000000000000" pitchFamily="2" charset="-78"/>
              </a:rPr>
              <a:t>نوسازی و بازآفرینی واحیاء بافت فرسوده و ناپایدار</a:t>
            </a:r>
          </a:p>
          <a:p>
            <a:pPr algn="just" rtl="1">
              <a:lnSpc>
                <a:spcPct val="110000"/>
              </a:lnSpc>
            </a:pPr>
            <a:r>
              <a:rPr lang="fa-IR" sz="1400" dirty="0">
                <a:cs typeface="B Titr" panose="00000700000000000000" pitchFamily="2" charset="-78"/>
              </a:rPr>
              <a:t>ارتقای کیفیت </a:t>
            </a:r>
            <a:r>
              <a:rPr lang="fa-IR" sz="1600" dirty="0">
                <a:cs typeface="B Titr" panose="00000700000000000000" pitchFamily="2" charset="-78"/>
              </a:rPr>
              <a:t>کارایی</a:t>
            </a:r>
            <a:r>
              <a:rPr lang="fa-IR" sz="1400" dirty="0">
                <a:cs typeface="B Titr" panose="00000700000000000000" pitchFamily="2" charset="-78"/>
              </a:rPr>
              <a:t> محیط شهری از طریق اصالح پهنه بندی</a:t>
            </a:r>
          </a:p>
          <a:p>
            <a:pPr algn="just" rtl="1">
              <a:lnSpc>
                <a:spcPct val="110000"/>
              </a:lnSpc>
            </a:pPr>
            <a:r>
              <a:rPr lang="fa-IR" sz="1400" dirty="0">
                <a:cs typeface="B Titr" panose="00000700000000000000" pitchFamily="2" charset="-78"/>
              </a:rPr>
              <a:t>نظارت و کنترل و ارتقای کیفیت بر ساخت و ساز شهری</a:t>
            </a:r>
          </a:p>
          <a:p>
            <a:pPr algn="just" rtl="1">
              <a:lnSpc>
                <a:spcPct val="110000"/>
              </a:lnSpc>
            </a:pPr>
            <a:r>
              <a:rPr lang="fa-IR" sz="1400" dirty="0">
                <a:cs typeface="B Titr" panose="00000700000000000000" pitchFamily="2" charset="-78"/>
              </a:rPr>
              <a:t>ایجاد زمینه برای رونق و توزیع عادالنه ساخت وساز در شهر</a:t>
            </a:r>
          </a:p>
          <a:p>
            <a:pPr algn="just" rtl="1">
              <a:lnSpc>
                <a:spcPct val="110000"/>
              </a:lnSpc>
            </a:pPr>
            <a:r>
              <a:rPr lang="fa-IR" sz="1400" dirty="0">
                <a:cs typeface="B Titr" panose="00000700000000000000" pitchFamily="2" charset="-78"/>
              </a:rPr>
              <a:t>حفاظت و صیانت از حریم شهر و پایتخت</a:t>
            </a:r>
          </a:p>
          <a:p>
            <a:pPr algn="just" rtl="1">
              <a:lnSpc>
                <a:spcPct val="110000"/>
              </a:lnSpc>
            </a:pPr>
            <a:r>
              <a:rPr lang="fa-IR" sz="1400" dirty="0">
                <a:cs typeface="B Titr" panose="00000700000000000000" pitchFamily="2" charset="-78"/>
              </a:rPr>
              <a:t>توجه به ایجاد ۹ فضای گردشگری و تفرجگاهی در شهرو حریم شهرتهران</a:t>
            </a:r>
          </a:p>
          <a:p>
            <a:pPr algn="just" rtl="1">
              <a:lnSpc>
                <a:spcPct val="110000"/>
              </a:lnSpc>
            </a:pPr>
            <a:r>
              <a:rPr lang="fa-IR" sz="1400" dirty="0">
                <a:cs typeface="B Titr" panose="00000700000000000000" pitchFamily="2" charset="-78"/>
              </a:rPr>
              <a:t>قانونمداری وپرهیز ازاخذ تصمیمات مغایر با </a:t>
            </a:r>
            <a:r>
              <a:rPr lang="fa-IR" sz="1600" dirty="0">
                <a:cs typeface="B Titr" panose="00000700000000000000" pitchFamily="2" charset="-78"/>
              </a:rPr>
              <a:t>ضوابط</a:t>
            </a:r>
            <a:r>
              <a:rPr lang="fa-IR" sz="1400" dirty="0">
                <a:cs typeface="B Titr" panose="00000700000000000000" pitchFamily="2" charset="-78"/>
              </a:rPr>
              <a:t> طرح جامع وتفصیلی شهر تهران</a:t>
            </a:r>
          </a:p>
          <a:p>
            <a:pPr algn="just" rtl="1">
              <a:lnSpc>
                <a:spcPct val="110000"/>
              </a:lnSpc>
            </a:pPr>
            <a:r>
              <a:rPr lang="fa-IR" sz="1400" dirty="0">
                <a:cs typeface="B Titr" panose="00000700000000000000" pitchFamily="2" charset="-78"/>
              </a:rPr>
              <a:t>احیا و حفاظت فعال از میراث طبیعی تاریخی و فرهنگی شهر</a:t>
            </a:r>
          </a:p>
          <a:p>
            <a:pPr algn="just" rtl="1">
              <a:lnSpc>
                <a:spcPct val="110000"/>
              </a:lnSpc>
            </a:pPr>
            <a:r>
              <a:rPr lang="fa-IR" sz="1400" dirty="0">
                <a:cs typeface="B Titr" panose="00000700000000000000" pitchFamily="2" charset="-78"/>
              </a:rPr>
              <a:t>ارتقاء کیفیت سیما و منظر شهری در شهر تهران</a:t>
            </a:r>
          </a:p>
          <a:p>
            <a:pPr algn="just" rtl="1">
              <a:lnSpc>
                <a:spcPct val="110000"/>
              </a:lnSpc>
            </a:pPr>
            <a:r>
              <a:rPr lang="fa-IR" sz="1400" dirty="0">
                <a:cs typeface="B Titr" panose="00000700000000000000" pitchFamily="2" charset="-78"/>
              </a:rPr>
              <a:t>ا جاد زمینه برای جلب مشارکت وسرمایه گذاری مردمی در توسعه شهری</a:t>
            </a:r>
          </a:p>
          <a:p>
            <a:pPr algn="just" rtl="1">
              <a:lnSpc>
                <a:spcPct val="110000"/>
              </a:lnSpc>
            </a:pPr>
            <a:endParaRPr lang="fa-IR" sz="1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35052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759655" y="1908026"/>
            <a:ext cx="9737252" cy="4851502"/>
          </a:xfrm>
        </p:spPr>
        <p:txBody>
          <a:bodyPr>
            <a:noAutofit/>
          </a:bodyPr>
          <a:lstStyle/>
          <a:p>
            <a:pPr algn="just" rtl="1">
              <a:lnSpc>
                <a:spcPct val="110000"/>
              </a:lnSpc>
            </a:pPr>
            <a:r>
              <a:rPr lang="fa-IR" sz="1800" dirty="0">
                <a:cs typeface="B Titr" panose="00000700000000000000" pitchFamily="2" charset="-78"/>
              </a:rPr>
              <a:t>هوشمندسازی و اصلاح فرایند های صدور پروانه ها و مجوزهای ساختمانی بمنظور تسریع در ارائه خدمات</a:t>
            </a:r>
          </a:p>
          <a:p>
            <a:pPr algn="just" rtl="1">
              <a:lnSpc>
                <a:spcPct val="110000"/>
              </a:lnSpc>
            </a:pPr>
            <a:r>
              <a:rPr lang="fa-IR" sz="1800" dirty="0">
                <a:cs typeface="B Titr" panose="00000700000000000000" pitchFamily="2" charset="-78"/>
              </a:rPr>
              <a:t>پیشنهاد اصلاح مصوبات شورای اسالمی شهر تهران در حوزه شهرسازی به منظور تحریک و ایجاد رونق در ساخت و سازهای شهری</a:t>
            </a:r>
          </a:p>
          <a:p>
            <a:pPr algn="just" rtl="1">
              <a:lnSpc>
                <a:spcPct val="110000"/>
              </a:lnSpc>
            </a:pPr>
            <a:r>
              <a:rPr lang="fa-IR" sz="1800" dirty="0">
                <a:cs typeface="B Titr" panose="00000700000000000000" pitchFamily="2" charset="-78"/>
              </a:rPr>
              <a:t>بازنگری و اصلاح دستورالعمل های شهرسازی به منظور جلب مشارکت شهروندان در بهسازی و نوسازی بافت های فرسوده و ناکارآمد شهری</a:t>
            </a:r>
          </a:p>
          <a:p>
            <a:pPr algn="just" rtl="1">
              <a:lnSpc>
                <a:spcPct val="110000"/>
              </a:lnSpc>
            </a:pPr>
            <a:r>
              <a:rPr lang="fa-IR" sz="1800" dirty="0">
                <a:cs typeface="B Titr" panose="00000700000000000000" pitchFamily="2" charset="-78"/>
              </a:rPr>
              <a:t>توسعه و تحریک اقتصاد شهری با تعریف پروژه های شهری در راستای طرح تفصیلی و طرح های موضوعی و موضعی</a:t>
            </a:r>
          </a:p>
          <a:p>
            <a:pPr algn="just" rtl="1">
              <a:lnSpc>
                <a:spcPct val="110000"/>
              </a:lnSpc>
            </a:pPr>
            <a:r>
              <a:rPr lang="fa-IR" sz="1800" dirty="0">
                <a:cs typeface="B Titr" panose="00000700000000000000" pitchFamily="2" charset="-78"/>
              </a:rPr>
              <a:t>تداوم و تکمیل سند توسعه محلات در جهت تأمین سرانه های خدماتی مورد نیاز شهر و شهروندان</a:t>
            </a:r>
          </a:p>
          <a:p>
            <a:pPr algn="just" rtl="1">
              <a:lnSpc>
                <a:spcPct val="110000"/>
              </a:lnSpc>
            </a:pPr>
            <a:r>
              <a:rPr lang="fa-IR" sz="1800" dirty="0">
                <a:cs typeface="B Titr" panose="00000700000000000000" pitchFamily="2" charset="-78"/>
              </a:rPr>
              <a:t>اجرای تکالیف بلا اقدام مندرج در ضوابط طرح جامع و تفصیلی شهر تهران</a:t>
            </a:r>
          </a:p>
          <a:p>
            <a:pPr algn="just" rtl="1">
              <a:lnSpc>
                <a:spcPct val="110000"/>
              </a:lnSpc>
            </a:pPr>
            <a:r>
              <a:rPr lang="fa-IR" sz="1800" dirty="0">
                <a:cs typeface="B Titr" panose="00000700000000000000" pitchFamily="2" charset="-78"/>
              </a:rPr>
              <a:t>توجه ویژه به فرادهای شهرسازی بمنظور کاهش فاصله قیمت شمال و جنوب تهران</a:t>
            </a:r>
          </a:p>
          <a:p>
            <a:pPr algn="just" rtl="1">
              <a:lnSpc>
                <a:spcPct val="110000"/>
              </a:lnSpc>
            </a:pPr>
            <a:r>
              <a:rPr lang="fa-IR" sz="1800" dirty="0">
                <a:cs typeface="B Titr" panose="00000700000000000000" pitchFamily="2" charset="-78"/>
              </a:rPr>
              <a:t>تجدید نظر در ضوابط و دستورالعمل های ابلاغی در جهت حذف، بروزرسانی وابلاغ دستورالعمل های جدید </a:t>
            </a:r>
            <a:endParaRPr lang="fa-IR" sz="18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62D9A94-D5D2-4CB0-80C4-4DD07AFEE645}"/>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74358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25316"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16295" y="3158807"/>
            <a:ext cx="693323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 اهم برنامه ها</a:t>
            </a:r>
            <a:endParaRPr kumimoji="0" lang="en-US"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1001914" y="676079"/>
            <a:ext cx="7056094" cy="6432530"/>
          </a:xfrm>
          <a:prstGeom prst="rect">
            <a:avLst/>
          </a:prstGeom>
        </p:spPr>
        <p:txBody>
          <a:bodyPr wrap="square">
            <a:spAutoFit/>
          </a:bodyPr>
          <a:lstStyle/>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.پیشنهاد اصالح مصوبات شورای اسالمی شهر تهران در حوزه شهرسازی به منظور تحریک و ایجاد رونق در ساخت و سازهای شهری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2 .اصاالح فرایندها به منظور کاهش زمان صدور پروانه و گواهی های ساختمانی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بازنگری واصالح دستورالعمل های ابالغی که به سبب ناکارآمدی موجب مشکالتی در روند و سرعت صدور پروانه وگواهی شده است</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کاهش زمان صدور پروانه و گواهی باتعیین وتکلیف حدود اختیارات دفاتر خدمات الکترونیک و پرهیز از موازی کاری در روند صدور پروانه در دفاتر و</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مناطق وحذف کارتابل های غیر ضروری وتقویت زیرساختهای شبکه ارتباطی موجود کلیه مناطق و نواحی و سازمان‌ها درون سازمانی وبرون سازمانی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بررسی مجدد و اصالح الیحه نحوه محاسبه عوارض ساختمانی در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رفع مغایرت های موجود بین دفترچه طرح تفصیلی با مباحث مقررات ملی )مبحث4)</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5 .احیا و حفاظت فعال از میراث طبیعی، تاریخی و فرهنگی شهر</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.بازنگری و اصالح دستورالعمل‌ها و تغییر نگرش در بافت ارزشمند و تاریخی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تهیه ضوابط ومقررات ساخت وساز در بافت تاریخی و ارزشمند شهر تهران به عنوان مثال بازار تهران وتعیین محدوده تاریخی شهر</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برنامه حمایتی تسهیلگری جهت بهره برداری صحیح از اماکن تاریخی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6 .نظارت و کنترل و ارتقای کیفیت بر ساخت و ساز شهری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.ویرایش و اصالح مصوبات حوزه شهرسازی وهماهنگی با نهادهای ذیربط به منظور امکان نظارت وکنترل برارتقاءکیفیت ساخت و ساز شهری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ضوابط و آیین نامه استفاده از مصالح استاندارد ودستورالعملهای اجرایی استفاده از انرژی های نو و تجدیدپذیردر ساختمان</a:t>
            </a:r>
          </a:p>
          <a:p>
            <a:pPr marL="342900" lvl="0" indent="-342900" algn="justLow" rtl="1">
              <a:buFont typeface="Wingdings" panose="05000000000000000000" pitchFamily="2" charset="2"/>
              <a:buChar char="§"/>
            </a:pPr>
            <a:endParaRPr lang="fa-IR" sz="14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44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25316"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16295" y="3158807"/>
            <a:ext cx="693323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 اهم برنامه ها</a:t>
            </a:r>
            <a:endParaRPr kumimoji="0" lang="en-US"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816388" y="58846"/>
            <a:ext cx="7056094" cy="6740307"/>
          </a:xfrm>
          <a:prstGeom prst="rect">
            <a:avLst/>
          </a:prstGeom>
        </p:spPr>
        <p:txBody>
          <a:bodyPr wrap="square">
            <a:spAutoFit/>
          </a:bodyPr>
          <a:lstStyle/>
          <a:p>
            <a:pPr marL="342900" lvl="0" indent="-342900" algn="justLow" rtl="1">
              <a:buFont typeface="Wingdings" panose="05000000000000000000" pitchFamily="2" charset="2"/>
              <a:buChar char="§"/>
            </a:pPr>
            <a:endPar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برگزاری جلسات مستمر با سازمان نظام مهندسی ساختمان استان تهران و انجمن های صنفی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7 .حفاظت و صیانت از حریم شهر و پایتخت</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.بازنگری و تکمیل طرح مصوب حریم با رویکرد حفاظت وصیانت حریم وکنترل دقیق و هوشمند حریم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تهیه و تکمیل طرح حریم مصوب شهر تهران در جهت کنترل و صیانت از حریم شهر تهران واجرای عملیاتی طرح راهبردی حریم</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تدقیق مرز محدوده و حریم و روستاهای شهر تهران وهوشمند سازی نشانه ومارک گذاری مرز حریم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تقویت نظارت بر جلوگیری از ساخت وساز غیر مجاز در حریم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8 .ارتقاء کیفیت سیما و منظر شهری در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.اصالح دستورالعمل های کمیته نما با توجه به فرمایشات مقام معظم رهبری درجهت تحقق سبک زندگی اسالمی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2 .اصالح رویکردکمیته های نما در نحوه بررسی نمای شهری در زمان صدور پروانه ونحوه نظارت برحسن اجرای نمای تایید شده درکمیته ها</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ساماندهی و نظارت بر کمیته نمای بناهای شاخص و کمیته های نما در مناطق ۲۲ گانه با رویکرد کاهش زمان و پرهیز از اعمال سالیق شخصی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 آموزش و ترویج الگوهای مطلوب درجهت تحقق سبک زندگی اسالمی از طریق برگزاری همایش‌ها و نمایشگاه ها</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۹ .توجه به ایجاد فضای گردشگری و تفرجگاهی در شهرو حریم شهرتهران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.بررسی پتانسیل های موجود در مناطق و حریم شهر تهران در جهت ایجاد فضاهای تفرجگاهی و گردشگری در شهر تهران</a:t>
            </a:r>
          </a:p>
          <a:p>
            <a:pPr marL="342900" lvl="0" indent="-342900" algn="justLow" rtl="1">
              <a:buFont typeface="Wingdings" panose="05000000000000000000" pitchFamily="2" charset="2"/>
              <a:buChar char="§"/>
            </a:pPr>
            <a:endParaRPr lang="fa-IR"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63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25316"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16295" y="3158807"/>
            <a:ext cx="693323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 اهم برنامه ها</a:t>
            </a:r>
            <a:endParaRPr kumimoji="0" lang="en-US"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816388" y="58846"/>
            <a:ext cx="7056094" cy="6432530"/>
          </a:xfrm>
          <a:prstGeom prst="rect">
            <a:avLst/>
          </a:prstGeom>
        </p:spPr>
        <p:txBody>
          <a:bodyPr wrap="square">
            <a:spAutoFit/>
          </a:bodyPr>
          <a:lstStyle/>
          <a:p>
            <a:pPr marL="342900" lvl="0" indent="-342900" algn="justLow" rtl="1">
              <a:buFont typeface="Wingdings" panose="05000000000000000000" pitchFamily="2" charset="2"/>
              <a:buChar char="§"/>
            </a:pPr>
            <a:endPar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احصاء فرصت های ایجاد فضاهای تفرجگاهی و گردشگری در حریم شهر تهران با حفظ حریم کمربند سبز شهرو صیانت از حریم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احصاء فرصت های ایجاد فضای تفرجگاهی و گردشگری درمناطق شهر تهران و ارائه طرحهای موضوعی و موضعی برای این قبیل فضاها درشهر</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0 .ارتقای کیفیت کارایی محیط شهری از طریق اصالح پهنه بندی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.اجرای تکالیف بال اقدام مندرج در ضوابط طرح جامع و تفصیلی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2 .تعیین تکلیف طرح های موضعی و موضوعی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ویرایش‌و‌پایش‌طرح‌تفصیلی‌شهر‌تهران‌بر‌اساس‌پتانسیل‌های‌شهر‌تهران‌و‌وضعیت‌موجود‌شهر</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تهیه‌و‌بازنگری‌ضوابط‌ومقررات‌ویژه‌برای‌برخی‌از‌فضاهای‌خاص‌شهری‌مثل‌پارکینگ‌های‌مکانیزه‌عمومی‌،‌جایگاه‌سوخت‌رسانی‌و....</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تهیه‌طرحهای‌موضعی‌وموضوعی‌براساس‌شناخت‌محدوده‌وضرورت‌ها‌ونیاز‌مناطق</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برگزاری‌جلسات‌کمیته‌معابر‌بصورت‌مستمر‌به‌همراه‌حضور‌میدانی‌مدیران‌ذیربط</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احصاء‌و‌اجراء‌تکالیف‌بال‌اقدام‌مندرج‌در‌ضوابط‌طرح‌جامع‌وطرح‌تفصیلی‌شهر‌تهران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تهیه‌طرح‌شناسایی‌باغات‌و‌اراضی‌مشجر‌به‌تفکیک‌و‌ایجاد‌الیه‌باغات‌در‌سامانه‌طرح‌تفصیلی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11 .رسیدگی به وضعیت تخلفات ساختمانی در شهر تهران</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1 .بازنگری واصالح روند رسیدگی به تخلقات ساختمانی و کنترل وضعیت آراء صادره کمیسیون ماده صد</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تعیین تکلیف آراء صادره کمیسیون های ماده صد ونظارت بر چگونگی ونحوه ارسال پرونده های ساختمان های دارای تخلف به کمیسیون ماده صد</a:t>
            </a:r>
          </a:p>
          <a:p>
            <a:pPr marL="342900" lvl="0" indent="-342900" algn="justLow" rtl="1">
              <a:buFont typeface="Wingdings" panose="05000000000000000000" pitchFamily="2" charset="2"/>
              <a:buChar char="§"/>
            </a:pPr>
            <a:endParaRPr lang="fa-IR"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0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schemeClr val="tx1">
                    <a:lumMod val="65000"/>
                    <a:lumOff val="35000"/>
                  </a:scheme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schemeClr val="tx1">
                  <a:lumMod val="65000"/>
                  <a:lumOff val="35000"/>
                </a:scheme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0" y="1385455"/>
            <a:ext cx="12081163"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عدم کفایت زیرساخت های حمل و نقل شهری</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توزیع نامناسب کاربری های سکونت و فعالیت</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کمبود فضای پارک عمومی خودرو</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خودرو محور بودن حمل و نقل شهر تهران</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قانون گریزی برخی شهروندان در فرهنگ ترافیکی شهر</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تحمیل ترافیک به تهران از طریق شهرهای اقماری</a:t>
            </a:r>
          </a:p>
          <a:p>
            <a:pPr marL="457200" lvl="0" indent="-4572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ناکارآمدی طرح جامع ترافیک شهر تهران</a:t>
            </a:r>
            <a:endParaRPr kumimoji="0" lang="en-US" sz="24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حمل و نقل ترافیک</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50513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A83E7C6-A131-4A97-AE3E-79FF4EEC43B9}"/>
              </a:ext>
            </a:extLst>
          </p:cNvPr>
          <p:cNvSpPr/>
          <p:nvPr/>
        </p:nvSpPr>
        <p:spPr>
          <a:xfrm>
            <a:off x="0" y="4376928"/>
            <a:ext cx="12192000" cy="248107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xmlns="" id="{22A537C5-BFDA-4675-BAC3-9A31F31F731C}"/>
              </a:ext>
            </a:extLst>
          </p:cNvPr>
          <p:cNvSpPr/>
          <p:nvPr/>
        </p:nvSpPr>
        <p:spPr>
          <a:xfrm>
            <a:off x="1290921" y="2778282"/>
            <a:ext cx="9818714" cy="3077766"/>
          </a:xfrm>
          <a:prstGeom prst="rect">
            <a:avLst/>
          </a:prstGeom>
        </p:spPr>
        <p:txBody>
          <a:bodyPr wrap="none">
            <a:spAutoFit/>
          </a:bodyPr>
          <a:lstStyle/>
          <a:p>
            <a:pPr lvl="0" algn="ctr">
              <a:defRPr/>
            </a:pPr>
            <a:r>
              <a:rPr lang="fa-IR" sz="5400" dirty="0">
                <a:solidFill>
                  <a:srgbClr val="E2DB46"/>
                </a:solidFill>
                <a:latin typeface="IranNastaliq" panose="02020505000000020003" pitchFamily="18" charset="0"/>
                <a:cs typeface="B Titr" panose="00000700000000000000" pitchFamily="2" charset="-78"/>
              </a:rPr>
              <a:t>سرفصل های کلی برنامه شهرداری تهران</a:t>
            </a:r>
          </a:p>
          <a:p>
            <a:pPr lvl="0" algn="ctr">
              <a:defRPr/>
            </a:pPr>
            <a:endParaRPr lang="fa-IR" sz="5400" dirty="0">
              <a:solidFill>
                <a:srgbClr val="E2DB46"/>
              </a:solidFill>
              <a:latin typeface="IranNastaliq" panose="02020505000000020003" pitchFamily="18" charset="0"/>
              <a:cs typeface="B Titr" panose="00000700000000000000" pitchFamily="2" charset="-78"/>
            </a:endParaRPr>
          </a:p>
          <a:p>
            <a:pPr lvl="0" algn="ctr">
              <a:defRPr/>
            </a:pPr>
            <a:endParaRPr lang="fa-IR" sz="5400" dirty="0">
              <a:solidFill>
                <a:srgbClr val="E2DB46"/>
              </a:solidFill>
              <a:latin typeface="IranNastaliq" panose="02020505000000020003" pitchFamily="18" charset="0"/>
              <a:cs typeface="B Titr" panose="00000700000000000000" pitchFamily="2" charset="-78"/>
            </a:endParaRPr>
          </a:p>
          <a:p>
            <a:pPr lvl="0" algn="ctr">
              <a:defRPr/>
            </a:pPr>
            <a:r>
              <a:rPr lang="fa-IR" sz="3200" dirty="0">
                <a:solidFill>
                  <a:srgbClr val="E2DB46"/>
                </a:solidFill>
                <a:latin typeface="IranNastaliq" panose="02020505000000020003" pitchFamily="18" charset="0"/>
                <a:cs typeface="B Titr" panose="00000700000000000000" pitchFamily="2" charset="-78"/>
              </a:rPr>
              <a:t>دکتر علیرضا زاکانی</a:t>
            </a:r>
            <a:endParaRPr lang="en-US" sz="3200" dirty="0">
              <a:solidFill>
                <a:srgbClr val="E2DB46"/>
              </a:solidFill>
              <a:latin typeface="IranNastaliq" panose="02020505000000020003" pitchFamily="18" charset="0"/>
              <a:cs typeface="B Titr" panose="000007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6621" y="4530888"/>
            <a:ext cx="2203028" cy="217315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6607" y="4530888"/>
            <a:ext cx="2203028" cy="2173152"/>
          </a:xfrm>
          <a:prstGeom prst="rect">
            <a:avLst/>
          </a:prstGeom>
        </p:spPr>
      </p:pic>
    </p:spTree>
    <p:extLst>
      <p:ext uri="{BB962C8B-B14F-4D97-AF65-F5344CB8AC3E}">
        <p14:creationId xmlns:p14="http://schemas.microsoft.com/office/powerpoint/2010/main" val="639015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schemeClr val="tx1">
                    <a:lumMod val="65000"/>
                    <a:lumOff val="35000"/>
                  </a:scheme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schemeClr val="tx1">
                  <a:lumMod val="65000"/>
                  <a:lumOff val="35000"/>
                </a:scheme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0" y="1385455"/>
            <a:ext cx="12081163"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فرسودگی ناوگان حمل و نقل عمومی و خصوصی و آلایندگی زیاد سیستم های حمل و نقل(اتوبوس و تاکسی ) </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فقدان منابع مالی و عدم هماهنگی و همکاری موثر دولت با شهرداری در توسعه زیرساختها و شبکه حمل و نقل عمومی</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ضعف در استفاده از تکنولوژی های نوین در سیستم حمل و نقل عمومی</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عدم ساماندهی و توسعه متناسب و متوازن پارکینگ در سطح شهر تهران و فضاهای پارک حاشیه ای</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عدم وجود مدیریت واحد ترافیک شهری تهران</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نبود برنامه های آموزشی موثر بمنظور ارتقاء فرهنگ ترافیک در شهر تهران</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نبود هماهنگی الزم بین بخشی برای مدیریت یکپارچه حمل و نقل شهری</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ضعف قوانین در کنترل و ساماندهی تردد خودرو های سنگین و موتور سیکلت ها در تولید آالینده های زیست محیطی</a:t>
            </a:r>
          </a:p>
          <a:p>
            <a:pPr marL="457200" lvl="0" indent="-4572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عدم تبعیت تاکسی های اینترنتی از استاندارد ها ، گواهی ها و دستورالعمل های سازمان تاکسی رانی</a:t>
            </a: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حمل و نقل ترافیک</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87106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1823618"/>
            <a:ext cx="9498098" cy="4851502"/>
          </a:xfrm>
        </p:spPr>
        <p:txBody>
          <a:bodyPr>
            <a:noAutofit/>
          </a:bodyPr>
          <a:lstStyle/>
          <a:p>
            <a:pPr algn="just" rtl="1">
              <a:lnSpc>
                <a:spcPct val="110000"/>
              </a:lnSpc>
            </a:pPr>
            <a:r>
              <a:rPr lang="fa-IR" sz="2400" dirty="0">
                <a:cs typeface="B Titr" panose="00000700000000000000" pitchFamily="2" charset="-78"/>
              </a:rPr>
              <a:t>سازگاری سیستم های حمل و نقل با  محیط زیست</a:t>
            </a:r>
          </a:p>
          <a:p>
            <a:pPr algn="just" rtl="1">
              <a:lnSpc>
                <a:spcPct val="110000"/>
              </a:lnSpc>
            </a:pPr>
            <a:r>
              <a:rPr lang="fa-IR" sz="2400" dirty="0">
                <a:cs typeface="B Titr" panose="00000700000000000000" pitchFamily="2" charset="-78"/>
              </a:rPr>
              <a:t>بهینه سازی مصرف انرژی در حمل و نقل</a:t>
            </a:r>
          </a:p>
          <a:p>
            <a:pPr algn="just" rtl="1">
              <a:lnSpc>
                <a:spcPct val="110000"/>
              </a:lnSpc>
            </a:pPr>
            <a:r>
              <a:rPr lang="fa-IR" sz="2400" dirty="0">
                <a:cs typeface="B Titr" panose="00000700000000000000" pitchFamily="2" charset="-78"/>
              </a:rPr>
              <a:t> ارتقاء هوشمندسازی سیستم های مدیریت، آرام سازی و روان سازی جریان ترافیک</a:t>
            </a:r>
          </a:p>
          <a:p>
            <a:pPr algn="just" rtl="1">
              <a:lnSpc>
                <a:spcPct val="110000"/>
              </a:lnSpc>
            </a:pPr>
            <a:r>
              <a:rPr lang="fa-IR" sz="2400" dirty="0">
                <a:cs typeface="B Titr" panose="00000700000000000000" pitchFamily="2" charset="-78"/>
              </a:rPr>
              <a:t> ارتقاء فرهنگ و دانش حمل و نقل و ترافیک شهروندان </a:t>
            </a:r>
          </a:p>
          <a:p>
            <a:pPr algn="just" rtl="1">
              <a:lnSpc>
                <a:spcPct val="110000"/>
              </a:lnSpc>
            </a:pPr>
            <a:r>
              <a:rPr lang="fa-IR" sz="2400" dirty="0">
                <a:cs typeface="B Titr" panose="00000700000000000000" pitchFamily="2" charset="-78"/>
              </a:rPr>
              <a:t>بهبود و ارتقاء تحرک، دسترسی، مطلوبیت و بهره وری سیستم ها و تسهیالت حملونقل </a:t>
            </a:r>
          </a:p>
          <a:p>
            <a:pPr algn="just" rtl="1">
              <a:lnSpc>
                <a:spcPct val="110000"/>
              </a:lnSpc>
            </a:pPr>
            <a:r>
              <a:rPr lang="fa-IR" sz="2400" dirty="0">
                <a:cs typeface="B Titr" panose="00000700000000000000" pitchFamily="2" charset="-78"/>
              </a:rPr>
              <a:t>یکپارچه سازی سیستم حمل و نقل عمومی و خصوصی</a:t>
            </a: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258977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759655" y="1908026"/>
            <a:ext cx="9737252" cy="4851502"/>
          </a:xfrm>
        </p:spPr>
        <p:txBody>
          <a:bodyPr>
            <a:noAutofit/>
          </a:bodyPr>
          <a:lstStyle/>
          <a:p>
            <a:pPr algn="just" rtl="1">
              <a:lnSpc>
                <a:spcPct val="110000"/>
              </a:lnSpc>
            </a:pPr>
            <a:r>
              <a:rPr lang="fa-IR" sz="2000" dirty="0">
                <a:cs typeface="B Titr" panose="00000700000000000000" pitchFamily="2" charset="-78"/>
              </a:rPr>
              <a:t>توسعه ، تجهیز و نگهداشت ناوگان حمل و نقل عمومی ) مترو - اتوبوس </a:t>
            </a:r>
          </a:p>
          <a:p>
            <a:pPr algn="just" rtl="1">
              <a:lnSpc>
                <a:spcPct val="110000"/>
              </a:lnSpc>
            </a:pPr>
            <a:r>
              <a:rPr lang="fa-IR" sz="2000" dirty="0">
                <a:cs typeface="B Titr" panose="00000700000000000000" pitchFamily="2" charset="-78"/>
              </a:rPr>
              <a:t>( اجرای مدیریت یکپارچه حمل و نقل و ترافیک درون شهری با معیارهای یکپارچگی ، مطلوبیت، آرام سازی و سازگاری با محیط زیست ) طرح کاهش آلودگی هوا( </a:t>
            </a:r>
          </a:p>
          <a:p>
            <a:pPr algn="just" rtl="1">
              <a:lnSpc>
                <a:spcPct val="110000"/>
              </a:lnSpc>
            </a:pPr>
            <a:r>
              <a:rPr lang="fa-IR" sz="2000" dirty="0">
                <a:cs typeface="B Titr" panose="00000700000000000000" pitchFamily="2" charset="-78"/>
              </a:rPr>
              <a:t>بهینه سازی سامانه های هوشمند و زیرساخت های الکترونیکی حوزه حمل و نقل و ترافیک و ارتقاء ایمنی محیطی </a:t>
            </a:r>
          </a:p>
          <a:p>
            <a:pPr algn="just" rtl="1">
              <a:lnSpc>
                <a:spcPct val="110000"/>
              </a:lnSpc>
            </a:pPr>
            <a:r>
              <a:rPr lang="fa-IR" sz="2000" dirty="0">
                <a:cs typeface="B Titr" panose="00000700000000000000" pitchFamily="2" charset="-78"/>
              </a:rPr>
              <a:t>مدیریت عرضه و تقاضای حمل و نقل </a:t>
            </a:r>
          </a:p>
          <a:p>
            <a:pPr algn="just" rtl="1">
              <a:lnSpc>
                <a:spcPct val="110000"/>
              </a:lnSpc>
            </a:pPr>
            <a:r>
              <a:rPr lang="fa-IR" sz="2000" dirty="0">
                <a:cs typeface="B Titr" panose="00000700000000000000" pitchFamily="2" charset="-78"/>
              </a:rPr>
              <a:t>تعامل سازنده و همکاری با دستگاه های مرتبط در حوزه ترافیک و آلودگی هوا </a:t>
            </a:r>
          </a:p>
          <a:p>
            <a:pPr algn="just" rtl="1">
              <a:lnSpc>
                <a:spcPct val="110000"/>
              </a:lnSpc>
            </a:pPr>
            <a:r>
              <a:rPr lang="fa-IR" sz="2000" dirty="0">
                <a:cs typeface="B Titr" panose="00000700000000000000" pitchFamily="2" charset="-78"/>
              </a:rPr>
              <a:t>نوسازی ناوگان تاکسیرانی و ساماندهی تاکسی های اینترنتی</a:t>
            </a:r>
          </a:p>
          <a:p>
            <a:pPr algn="just" rtl="1">
              <a:lnSpc>
                <a:spcPct val="110000"/>
              </a:lnSpc>
            </a:pPr>
            <a:r>
              <a:rPr lang="fa-IR" sz="2000" dirty="0">
                <a:cs typeface="B Titr" panose="00000700000000000000" pitchFamily="2" charset="-78"/>
              </a:rPr>
              <a:t> ایجاد انگیزه و تسهیل شرایط سرمایه گذاری و جلب مشارکت بخش خصوصی در اجرای طرح ها و پروژه های حوزه حمل و نقل و ترافیک </a:t>
            </a:r>
          </a:p>
          <a:p>
            <a:pPr algn="just" rtl="1">
              <a:lnSpc>
                <a:spcPct val="110000"/>
              </a:lnSpc>
            </a:pPr>
            <a:r>
              <a:rPr lang="fa-IR" sz="2000" dirty="0">
                <a:cs typeface="B Titr" panose="00000700000000000000" pitchFamily="2" charset="-78"/>
              </a:rPr>
              <a:t>توسعه زیرساخت ها و گسترش حمل و نقل پاک ) دوچرخه اشتراکی و موتور برقی ( و پیاده راه ها</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46B898FA-2E61-4074-9024-A883D401B20C}"/>
              </a:ext>
            </a:extLst>
          </p:cNvPr>
          <p:cNvPicPr>
            <a:picLocks noChangeAspect="1"/>
          </p:cNvPicPr>
          <p:nvPr/>
        </p:nvPicPr>
        <p:blipFill>
          <a:blip r:embed="rId3"/>
          <a:stretch>
            <a:fillRect/>
          </a:stretch>
        </p:blipFill>
        <p:spPr>
          <a:xfrm>
            <a:off x="298988" y="198922"/>
            <a:ext cx="2792210" cy="1597290"/>
          </a:xfrm>
          <a:prstGeom prst="rect">
            <a:avLst/>
          </a:prstGeom>
          <a:effectLst>
            <a:glow rad="127000">
              <a:schemeClr val="bg2"/>
            </a:glow>
          </a:effectLst>
        </p:spPr>
      </p:pic>
    </p:spTree>
    <p:extLst>
      <p:ext uri="{BB962C8B-B14F-4D97-AF65-F5344CB8AC3E}">
        <p14:creationId xmlns:p14="http://schemas.microsoft.com/office/powerpoint/2010/main" val="323852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25316"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16295" y="3158807"/>
            <a:ext cx="693323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 اهم برنامه ها</a:t>
            </a:r>
            <a:endParaRPr kumimoji="0" lang="en-US"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816388" y="58846"/>
            <a:ext cx="7056094" cy="7140416"/>
          </a:xfrm>
          <a:prstGeom prst="rect">
            <a:avLst/>
          </a:prstGeom>
        </p:spPr>
        <p:txBody>
          <a:bodyPr wrap="square">
            <a:spAutoFit/>
          </a:bodyPr>
          <a:lstStyle/>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افزایش تعداد اتوبوس های شهری ، نوسازی ناوگان حمل ونقل عمومی )اتوبوس، ون و تاکسی( و تجهیز دیزل به فیلتر دوده</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سرعت بخشی به تکمیل خطوط اولویت دار مترو و افزایش ظرفیت قطارها برای سرویس دهی مطلوب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تامین دسترسی خطوط و ایستگاه های موجود به پایانه و پارکینگ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الزام صدور پروانه ساختمانی پروژه های بزرگ مقیاس به انجام مطالعات عارضه سنجی ترافیکی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دستورالعمل ساخت، بهره برداری، هوشمندسازی و شناسنامه دار نمودن کلیه پارکینگ ها و محل های پارک دائمی شهر اعم از خصوصی، عمومی و حاشیه معابر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فراهم نمودن زمینه سرمایه گذاری بخش خصوصی در طراحی ، اجرا و بهره برداری از پروژه های حوزه حمل ونقل و کاهش آلودگی هوا</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زیرساخت های شارژ باطری ) باسیم ، بیسیم و القایی ( وسایل حمل و نقل برقی )خودروها، موتور سیکلت و دوچرخه( درسطح شهر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اصالح نظام عوارض سالیانه خودروها بر اساس رتبه بندی محیط زیستی خودروها</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آیین نامه اعطای مجوز به بخش خصوصی جهت تشخیص، شناسایی و وصول عوارض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وضع عوارض برای کاهش مخاطرات محیط زیستی، ایمنی و کاهش ظرفیت زیرساخت های حمل ونقل در جریان ترافیک شامل تردد خودروهای دودزا</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اولویت دهی تخصیص بودجه بندی سالیانه برای ایجاد و بهره برداری بهینه از طرح ها و پروژه های حوزه حمل و نقل</a:t>
            </a:r>
          </a:p>
          <a:p>
            <a:pPr marL="342900" lvl="0" indent="-342900" algn="justLow" rtl="1">
              <a:buFont typeface="Wingdings" panose="05000000000000000000" pitchFamily="2" charset="2"/>
              <a:buChar char="§"/>
            </a:pPr>
            <a:endPar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935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25316"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16295" y="3158807"/>
            <a:ext cx="6933234"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 اهم برنامه ها</a:t>
            </a:r>
            <a:endParaRPr kumimoji="0" lang="en-US" sz="32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385979" y="763221"/>
            <a:ext cx="7629605" cy="5632311"/>
          </a:xfrm>
          <a:prstGeom prst="rect">
            <a:avLst/>
          </a:prstGeom>
        </p:spPr>
        <p:txBody>
          <a:bodyPr wrap="square">
            <a:spAutoFit/>
          </a:bodyPr>
          <a:lstStyle/>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بپیگیری وضع قوانین و مقررات از طریق نهادهای ذیربط جهت دریافت عوارض شهری بر سوخت و تردد خودروها و سایر محدودیت های مکانی و زمانی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ارائه برنامه عملیاتی ارتقاء ایمنی و کاهش خطرپذیری در زیرساخت های شبکه حمل ونقل مترو شامل ایستگاه ها، تونل ها، سکوها، دسترسی ها و مبادی ورودی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تعیین و تنظیم سیاست های تشویقی جهت جایگزینی موتورسیکلت های احتراقی با برقی و اجرای محدودیت تردد برای موتورسیکت های احتراقی در محدوده های مصوب شهر</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آیین نامه و راه اندازی سامانه های متمرکز جهت اعطای مجوز، ساماندهی، مدیریت یکپارچه، نظارت بر عملکرد و تمرکز مشاغل و اصناف مرتبط با امور حمل و نقل بار و کاال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مدیریت، کنترل، تجمیع و بازیابی داده های ترافیکی و توسعه زیرساخت سیستم های هوشمند و مدلسازی در جهت ارتقاء کمی و کیفی سامانه های هوشمند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یکپارچه سازی خدمات حمل ونقل و اجرای سیاست های تشویقی استفاده ازحمل ونقل همگانی از طریق صدورکارت شهروندی اشتراکی و بکارگیری روش های پرداخت الکترونیکی نوین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توسعه و ساماندهی مجتمع های ایستگاهی با کاربری مختلط به منظور تأمین منابع احداث سامانه های ریلی با رویکرد توسعه شهری مبتنی بر حمل ونقل همگانی )</a:t>
            </a:r>
            <a:r>
              <a:rPr lang="en-US" b="1" dirty="0">
                <a:solidFill>
                  <a:prstClr val="black"/>
                </a:solidFill>
                <a:latin typeface="Calibri" panose="020F0502020204030204" pitchFamily="34" charset="0"/>
                <a:ea typeface="Calibri" panose="020F0502020204030204" pitchFamily="34" charset="0"/>
                <a:cs typeface="B Nazanin" panose="00000400000000000000" pitchFamily="2" charset="-78"/>
              </a:rPr>
              <a:t>TOD )</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پیگیری و دریافت مطالبات شهرداری از دولت در طرح های توسعه حمل ونقل بر اساس قوانین باالدستی</a:t>
            </a:r>
          </a:p>
          <a:p>
            <a:pPr marL="342900" lvl="0" indent="-342900" algn="justLow" rtl="1">
              <a:buFont typeface="Wingdings" panose="05000000000000000000" pitchFamily="2" charset="2"/>
              <a:buChar char="§"/>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کاهش آالینده های صوتی شهر از طریق استفاده از کمربند سبز، طراحی و توسعه دیوارهای صوتی، شناسایی عوامل آالینده صوت، الزام به استفاده ازآسفالت متخلخل و...</a:t>
            </a:r>
          </a:p>
          <a:p>
            <a:pPr marL="342900" lvl="0" indent="-342900" algn="justLow" rtl="1">
              <a:buFont typeface="Wingdings" panose="05000000000000000000" pitchFamily="2" charset="2"/>
              <a:buChar char="§"/>
            </a:pPr>
            <a:endParaRPr lang="fa-IR"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107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200" b="0" i="0" u="none" strike="noStrike" kern="1200" cap="none" spc="0" normalizeH="0" baseline="0" noProof="0" dirty="0">
                <a:ln>
                  <a:noFill/>
                </a:ln>
                <a:solidFill>
                  <a:prstClr val="black">
                    <a:lumMod val="65000"/>
                    <a:lumOff val="35000"/>
                  </a:prstClr>
                </a:solidFill>
                <a:effectLst/>
                <a:uLnTx/>
                <a:uFillTx/>
                <a:latin typeface="IranNastaliq" panose="02020505000000020003" pitchFamily="18" charset="0"/>
                <a:ea typeface="w_Nian" panose="02000500000000020004" pitchFamily="2" charset="-78"/>
                <a:cs typeface="B Titr" panose="00000700000000000000" pitchFamily="2" charset="-78"/>
              </a:rPr>
              <a:t>اهم چالش ها</a:t>
            </a:r>
            <a:endParaRPr kumimoji="0" lang="en-US" sz="2000" b="0" i="0" u="none" strike="noStrike" kern="1200" cap="none" spc="0" normalizeH="0" baseline="0" noProof="0" dirty="0">
              <a:ln>
                <a:noFill/>
              </a:ln>
              <a:solidFill>
                <a:prstClr val="black">
                  <a:lumMod val="65000"/>
                  <a:lumOff val="35000"/>
                </a:prstClr>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1" y="1690255"/>
            <a:ext cx="11460481"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r" rtl="1">
              <a:lnSpc>
                <a:spcPct val="150000"/>
              </a:lnSpc>
              <a:defRPr/>
            </a:pPr>
            <a:r>
              <a:rPr lang="fa-IR" sz="2800" dirty="0">
                <a:solidFill>
                  <a:schemeClr val="tx1"/>
                </a:solidFill>
                <a:latin typeface="IranNastaliq" panose="02020505000000020003" pitchFamily="18" charset="0"/>
                <a:cs typeface="B Titr" panose="00000700000000000000" pitchFamily="2" charset="-78"/>
              </a:rPr>
              <a:t>       ناهنجاری‌ها و آسیب های اجتماعی (اعتیاد، کودکان کار، زنان خیابانی و ...)</a:t>
            </a:r>
          </a:p>
          <a:p>
            <a:pPr lvl="0" algn="r" rtl="1">
              <a:lnSpc>
                <a:spcPct val="150000"/>
              </a:lnSpc>
              <a:defRPr/>
            </a:pPr>
            <a:r>
              <a:rPr lang="fa-IR" sz="2800" dirty="0">
                <a:solidFill>
                  <a:schemeClr val="tx1"/>
                </a:solidFill>
                <a:latin typeface="IranNastaliq" panose="02020505000000020003" pitchFamily="18" charset="0"/>
                <a:cs typeface="B Titr" panose="00000700000000000000" pitchFamily="2" charset="-78"/>
              </a:rPr>
              <a:t>       کاهش مسئولیت پذیری اجتماعی </a:t>
            </a:r>
          </a:p>
          <a:p>
            <a:pPr lvl="0" algn="r" rtl="1">
              <a:lnSpc>
                <a:spcPct val="150000"/>
              </a:lnSpc>
              <a:defRPr/>
            </a:pPr>
            <a:r>
              <a:rPr lang="fa-IR" sz="2800" dirty="0">
                <a:solidFill>
                  <a:schemeClr val="tx1"/>
                </a:solidFill>
                <a:latin typeface="IranNastaliq" panose="02020505000000020003" pitchFamily="18" charset="0"/>
                <a:cs typeface="B Titr" panose="00000700000000000000" pitchFamily="2" charset="-78"/>
              </a:rPr>
              <a:t>       وجود حاشیه نشینی و سکونتگاه‌های غیر رسمی</a:t>
            </a:r>
          </a:p>
          <a:p>
            <a:pPr lvl="0" algn="r" rtl="1">
              <a:lnSpc>
                <a:spcPct val="150000"/>
              </a:lnSpc>
              <a:defRPr/>
            </a:pPr>
            <a:r>
              <a:rPr lang="fa-IR" sz="2800" dirty="0">
                <a:solidFill>
                  <a:schemeClr val="tx1"/>
                </a:solidFill>
                <a:latin typeface="IranNastaliq" panose="02020505000000020003" pitchFamily="18" charset="0"/>
                <a:cs typeface="B Titr" panose="00000700000000000000" pitchFamily="2" charset="-78"/>
              </a:rPr>
              <a:t>       فقدان آموزش های مناسب و موثر شهروندی</a:t>
            </a:r>
          </a:p>
          <a:p>
            <a:pPr lvl="0" algn="r" rtl="1">
              <a:lnSpc>
                <a:spcPct val="150000"/>
              </a:lnSpc>
              <a:defRPr/>
            </a:pPr>
            <a:r>
              <a:rPr lang="fa-IR" sz="2800" dirty="0">
                <a:solidFill>
                  <a:schemeClr val="tx1"/>
                </a:solidFill>
                <a:latin typeface="IranNastaliq" panose="02020505000000020003" pitchFamily="18" charset="0"/>
                <a:cs typeface="B Titr" panose="00000700000000000000" pitchFamily="2" charset="-78"/>
              </a:rPr>
              <a:t>       فقدان هویت دینی، انقلابی و ملی شهر تهران </a:t>
            </a:r>
            <a:endParaRPr kumimoji="0" lang="en-US" sz="28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فرهنگی و اجتماعی </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58583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2166780"/>
            <a:ext cx="9498098" cy="2299203"/>
          </a:xfrm>
        </p:spPr>
        <p:txBody>
          <a:bodyPr>
            <a:noAutofit/>
          </a:bodyPr>
          <a:lstStyle/>
          <a:p>
            <a:pPr algn="just" rtl="1">
              <a:lnSpc>
                <a:spcPct val="110000"/>
              </a:lnSpc>
            </a:pPr>
            <a:r>
              <a:rPr lang="fa-IR" sz="2400" dirty="0">
                <a:cs typeface="B Titr" panose="00000700000000000000" pitchFamily="2" charset="-78"/>
              </a:rPr>
              <a:t>کاهش آسیب‌ها و معضلات فرهنگی و اجتماعی شهر</a:t>
            </a:r>
          </a:p>
          <a:p>
            <a:pPr algn="just" rtl="1">
              <a:lnSpc>
                <a:spcPct val="110000"/>
              </a:lnSpc>
            </a:pPr>
            <a:r>
              <a:rPr lang="fa-IR" sz="2400" dirty="0">
                <a:cs typeface="B Titr" panose="00000700000000000000" pitchFamily="2" charset="-78"/>
              </a:rPr>
              <a:t> توانمندسازی اجتماعی و فرهنگی شهروندان متناسب با سبک زندگی ایرانی اسلامی</a:t>
            </a:r>
          </a:p>
          <a:p>
            <a:pPr algn="just" rtl="1">
              <a:lnSpc>
                <a:spcPct val="110000"/>
              </a:lnSpc>
            </a:pPr>
            <a:r>
              <a:rPr lang="fa-IR" sz="2400" dirty="0">
                <a:cs typeface="B Titr" panose="00000700000000000000" pitchFamily="2" charset="-78"/>
              </a:rPr>
              <a:t>تثبیت نقش مدیریت شهری مردم‌محور در جامعه اسلامی</a:t>
            </a:r>
          </a:p>
          <a:p>
            <a:pPr algn="just" rtl="1">
              <a:lnSpc>
                <a:spcPct val="110000"/>
              </a:lnSpc>
            </a:pPr>
            <a:endParaRPr lang="fa-IR" sz="2400" dirty="0">
              <a:cs typeface="B Titr" panose="00000700000000000000" pitchFamily="2" charset="-78"/>
            </a:endParaRPr>
          </a:p>
          <a:p>
            <a:pPr algn="just" rtl="1">
              <a:lnSpc>
                <a:spcPct val="110000"/>
              </a:lnSpc>
            </a:pPr>
            <a:endParaRPr lang="fa-IR" sz="2400" dirty="0">
              <a:cs typeface="B Titr" panose="00000700000000000000" pitchFamily="2" charset="-78"/>
            </a:endParaRP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1506355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759655" y="1908026"/>
            <a:ext cx="9737252" cy="4851502"/>
          </a:xfrm>
        </p:spPr>
        <p:txBody>
          <a:bodyPr>
            <a:noAutofit/>
          </a:bodyPr>
          <a:lstStyle/>
          <a:p>
            <a:pPr algn="just" rtl="1">
              <a:lnSpc>
                <a:spcPct val="110000"/>
              </a:lnSpc>
            </a:pPr>
            <a:r>
              <a:rPr lang="fa-IR" sz="2000" dirty="0">
                <a:cs typeface="B Titr" panose="00000700000000000000" pitchFamily="2" charset="-78"/>
              </a:rPr>
              <a:t>بهره‌گیری از ظرفیت و مشارکت سایرنهادها در اجرای فعالیت‌های فرهنگی و اجتماعی</a:t>
            </a:r>
          </a:p>
          <a:p>
            <a:pPr algn="just" rtl="1">
              <a:lnSpc>
                <a:spcPct val="110000"/>
              </a:lnSpc>
            </a:pPr>
            <a:r>
              <a:rPr lang="fa-IR" sz="2000" dirty="0">
                <a:cs typeface="B Titr" panose="00000700000000000000" pitchFamily="2" charset="-78"/>
              </a:rPr>
              <a:t>حفظ و تقویت هویت، مدیریت و ارتباطات محله‌ای</a:t>
            </a:r>
          </a:p>
          <a:p>
            <a:pPr algn="just" rtl="1">
              <a:lnSpc>
                <a:spcPct val="110000"/>
              </a:lnSpc>
            </a:pPr>
            <a:r>
              <a:rPr lang="fa-IR" sz="2000" dirty="0">
                <a:cs typeface="B Titr" panose="00000700000000000000" pitchFamily="2" charset="-78"/>
              </a:rPr>
              <a:t>تقویت مسجدمحوری در فعالیت‌های فرهنگی</a:t>
            </a:r>
          </a:p>
          <a:p>
            <a:pPr algn="just" rtl="1">
              <a:lnSpc>
                <a:spcPct val="110000"/>
              </a:lnSpc>
            </a:pPr>
            <a:r>
              <a:rPr lang="fa-IR" sz="2000" dirty="0">
                <a:cs typeface="B Titr" panose="00000700000000000000" pitchFamily="2" charset="-78"/>
              </a:rPr>
              <a:t>توسعه‌ی زیرساخت‌های فرهنگی و اجتماعی با محوریت زنان و جوانان</a:t>
            </a:r>
          </a:p>
          <a:p>
            <a:pPr algn="just" rtl="1">
              <a:lnSpc>
                <a:spcPct val="110000"/>
              </a:lnSpc>
            </a:pPr>
            <a:r>
              <a:rPr lang="fa-IR" sz="2000" dirty="0">
                <a:cs typeface="B Titr" panose="00000700000000000000" pitchFamily="2" charset="-78"/>
              </a:rPr>
              <a:t>افزایش سرانه‌ی فضاهای ورزشی و تفریحی</a:t>
            </a:r>
          </a:p>
          <a:p>
            <a:pPr algn="just" rtl="1">
              <a:lnSpc>
                <a:spcPct val="110000"/>
              </a:lnSpc>
            </a:pPr>
            <a:r>
              <a:rPr lang="fa-IR" sz="2000" dirty="0">
                <a:cs typeface="B Titr" panose="00000700000000000000" pitchFamily="2" charset="-78"/>
              </a:rPr>
              <a:t>توسعه و حمایت از فعالیت‌های فرهنگی و ترویج مفاهیم عمیق دینی و معارف قرآنی</a:t>
            </a:r>
          </a:p>
          <a:p>
            <a:pPr algn="just" rtl="1">
              <a:lnSpc>
                <a:spcPct val="110000"/>
              </a:lnSpc>
            </a:pPr>
            <a:r>
              <a:rPr lang="fa-IR" sz="2000" dirty="0">
                <a:cs typeface="B Titr" panose="00000700000000000000" pitchFamily="2" charset="-78"/>
              </a:rPr>
              <a:t>توسعه‌ی آموزش‌های همگانی، فرهنگ شهروندی و مهارت‌های تخصصی</a:t>
            </a:r>
          </a:p>
          <a:p>
            <a:pPr algn="just" rtl="1">
              <a:lnSpc>
                <a:spcPct val="110000"/>
              </a:lnSpc>
            </a:pPr>
            <a:r>
              <a:rPr lang="fa-IR" sz="2000" dirty="0">
                <a:cs typeface="B Titr" panose="00000700000000000000" pitchFamily="2" charset="-78"/>
              </a:rPr>
              <a:t>حفظ و ترویج آثار و ارزش‌های انقلاب، دفاع مقدس و شهدا</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DD2E4B02-56FD-4969-919F-E0779594A957}"/>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60347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759655" y="1908026"/>
            <a:ext cx="9737252" cy="4851502"/>
          </a:xfrm>
        </p:spPr>
        <p:txBody>
          <a:bodyPr>
            <a:noAutofit/>
          </a:bodyPr>
          <a:lstStyle/>
          <a:p>
            <a:pPr algn="just" rtl="1">
              <a:lnSpc>
                <a:spcPct val="110000"/>
              </a:lnSpc>
            </a:pPr>
            <a:r>
              <a:rPr lang="fa-IR" sz="2000" dirty="0">
                <a:cs typeface="B Titr" panose="00000700000000000000" pitchFamily="2" charset="-78"/>
              </a:rPr>
              <a:t>محور قراردادن خانواده در برنامه‌ها و بسترهای عمومی، آموزشی، فرهنگی و اجتماعی</a:t>
            </a:r>
          </a:p>
          <a:p>
            <a:pPr algn="just" rtl="1">
              <a:lnSpc>
                <a:spcPct val="110000"/>
              </a:lnSpc>
            </a:pPr>
            <a:r>
              <a:rPr lang="fa-IR" sz="2000" dirty="0">
                <a:cs typeface="B Titr" panose="00000700000000000000" pitchFamily="2" charset="-78"/>
              </a:rPr>
              <a:t>مشارکت در توسعه‌ی زیرساخت‌های گردشگری</a:t>
            </a:r>
          </a:p>
          <a:p>
            <a:pPr algn="just" rtl="1">
              <a:lnSpc>
                <a:spcPct val="110000"/>
              </a:lnSpc>
            </a:pPr>
            <a:r>
              <a:rPr lang="fa-IR" sz="2000" dirty="0">
                <a:cs typeface="B Titr" panose="00000700000000000000" pitchFamily="2" charset="-78"/>
              </a:rPr>
              <a:t>ترویج و تسهیل در امر ازدواج</a:t>
            </a:r>
          </a:p>
          <a:p>
            <a:pPr algn="just" rtl="1">
              <a:lnSpc>
                <a:spcPct val="110000"/>
              </a:lnSpc>
            </a:pPr>
            <a:r>
              <a:rPr lang="fa-IR" sz="2000" dirty="0">
                <a:cs typeface="B Titr" panose="00000700000000000000" pitchFamily="2" charset="-78"/>
              </a:rPr>
              <a:t>ساماندهی و توانمندسازی آسیب‌دیدگان اجتماعی و گروه‌های آسیب‌پذیر</a:t>
            </a:r>
          </a:p>
          <a:p>
            <a:pPr algn="just" rtl="1">
              <a:lnSpc>
                <a:spcPct val="110000"/>
              </a:lnSpc>
            </a:pPr>
            <a:r>
              <a:rPr lang="fa-IR" sz="2000" dirty="0">
                <a:cs typeface="B Titr" panose="00000700000000000000" pitchFamily="2" charset="-78"/>
              </a:rPr>
              <a:t>مقابله عمومی و محله محور با اعتیاد و طلاق و ..</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7471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069790" y="2630679"/>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932819" y="3158806"/>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156429" y="1509402"/>
            <a:ext cx="7985029" cy="5324535"/>
          </a:xfrm>
          <a:prstGeom prst="rect">
            <a:avLst/>
          </a:prstGeom>
        </p:spPr>
        <p:txBody>
          <a:bodyPr wrap="square">
            <a:spAutoFit/>
          </a:bodyPr>
          <a:lstStyle/>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قرارگاه اجتماعی تهران با محوریت شهرداری تهران و همکاری و مشارکت بهزیستی، ستاد اجرایی،  بنیاد مستصعفان، بسیج، سپاه و... و گروه‌های فعال مردمی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چابک‌سازی و بهینه‌سازی ستاد و صف معاونت اجتماعی با هدف واگذاری صف عملیات به گروه‌های جهادی و فعالین اجتماعی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برنامه‌های حمایتی (به خصوص کارآفرینی) برای خانوارهای مورد حمایت کمیته امداد و بهزیستی و زنان سرپرست خانوار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طرح درمان و کارآفرینی ویژه زنان سرپرست خانوار به کمک شهرداری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پلتفرم مشارکت مردمی برای حل معضلات اجتماعی شهر تهران</a:t>
            </a:r>
          </a:p>
          <a:p>
            <a:pPr marL="342900" lvl="0" indent="-342900" algn="justLow" rtl="1">
              <a:buFont typeface="Wingdings" panose="05000000000000000000" pitchFamily="2" charset="2"/>
              <a:buChar char="§"/>
              <a:defRP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ارایه نقشه بهداشت شهر تهران و سازماندهی مراکز بهداشت و درمان و ایجاد سازوکارهای دسترسی آسان مردم به مراکز</a:t>
            </a:r>
          </a:p>
          <a:p>
            <a:pPr marL="342900" lvl="0" indent="-342900" algn="justLow" rtl="1">
              <a:buFont typeface="Wingdings" panose="05000000000000000000" pitchFamily="2" charset="2"/>
              <a:buChar char="§"/>
              <a:defRP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ايجاد مجموعه هايي تحت عنوان شهر كار (مثال: ايجاد گروه شغلي زنان سرپرست خانوار در كنار ميادين ميوه‌تره‌بار)</a:t>
            </a:r>
          </a:p>
          <a:p>
            <a:pPr marL="342900" lvl="0" indent="-342900" algn="justLow" rtl="1">
              <a:buFont typeface="Wingdings" panose="05000000000000000000" pitchFamily="2" charset="2"/>
              <a:buChar char="§"/>
              <a:defRP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سازماندهی مراکز اجتماع قانونی و تجمع‌های مسالمت‌آمیز </a:t>
            </a:r>
          </a:p>
          <a:p>
            <a:pPr marL="342900" indent="-342900" algn="justLow" rtl="1">
              <a:buFont typeface="Wingdings" panose="05000000000000000000" pitchFamily="2" charset="2"/>
              <a:buChar char="§"/>
              <a:defRP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یک پارک علمی، فرهنگی و سرگرمی بین المللی برای شهر تهران با هدف جذب توریسم اسلامی و جهانی</a:t>
            </a:r>
          </a:p>
          <a:p>
            <a:pPr marL="342900" lvl="0" indent="-342900" algn="justLow" rtl="1">
              <a:buFont typeface="Wingdings" panose="05000000000000000000" pitchFamily="2" charset="2"/>
              <a:buChar char="§"/>
              <a:defRPr/>
            </a:pPr>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267332" y="1345801"/>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791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571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0" y="1690255"/>
            <a:ext cx="11588720"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R="0" lvl="0" algn="r" defTabSz="914400" rtl="1" eaLnBrk="1" fontAlgn="auto" latinLnBrk="0" hangingPunct="1">
              <a:lnSpc>
                <a:spcPct val="150000"/>
              </a:lnSpc>
              <a:spcBef>
                <a:spcPts val="0"/>
              </a:spcBef>
              <a:spcAft>
                <a:spcPts val="0"/>
              </a:spcAft>
              <a:buClrTx/>
              <a:buSzTx/>
              <a:tabLst/>
              <a:defRPr/>
            </a:pPr>
            <a:r>
              <a:rPr kumimoji="0" lang="fa-IR" sz="28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     زیرساخت های عمرانی میانسال و یا فرسوده</a:t>
            </a:r>
          </a:p>
          <a:p>
            <a:pPr marR="0" lvl="0" algn="r" defTabSz="914400" rtl="1" eaLnBrk="1" fontAlgn="auto" latinLnBrk="0" hangingPunct="1">
              <a:lnSpc>
                <a:spcPct val="150000"/>
              </a:lnSpc>
              <a:spcBef>
                <a:spcPts val="0"/>
              </a:spcBef>
              <a:spcAft>
                <a:spcPts val="0"/>
              </a:spcAft>
              <a:buClrTx/>
              <a:buSzTx/>
              <a:tabLst/>
              <a:defRPr/>
            </a:pPr>
            <a:r>
              <a:rPr lang="fa-IR" sz="2800" dirty="0">
                <a:solidFill>
                  <a:schemeClr val="tx1"/>
                </a:solidFill>
                <a:latin typeface="IranNastaliq" panose="02020505000000020003" pitchFamily="18" charset="0"/>
                <a:cs typeface="B Titr" panose="00000700000000000000" pitchFamily="2" charset="-78"/>
              </a:rPr>
              <a:t>     تکثر ابنیه فنی و لزوم نگهداشت مناسب</a:t>
            </a:r>
          </a:p>
          <a:p>
            <a:pPr marR="0" lvl="0" algn="r" defTabSz="914400" rtl="1" eaLnBrk="1" fontAlgn="auto" latinLnBrk="0" hangingPunct="1">
              <a:lnSpc>
                <a:spcPct val="150000"/>
              </a:lnSpc>
              <a:spcBef>
                <a:spcPts val="0"/>
              </a:spcBef>
              <a:spcAft>
                <a:spcPts val="0"/>
              </a:spcAft>
              <a:buClrTx/>
              <a:buSzTx/>
              <a:tabLst/>
              <a:defRPr/>
            </a:pPr>
            <a:r>
              <a:rPr kumimoji="0" lang="fa-IR" sz="28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     پروژه</a:t>
            </a:r>
            <a:r>
              <a:rPr kumimoji="0" lang="fa-IR" sz="2800" b="0" i="0" u="none" strike="noStrike" kern="1200" cap="none" spc="0" normalizeH="0" noProof="0" dirty="0">
                <a:ln>
                  <a:noFill/>
                </a:ln>
                <a:solidFill>
                  <a:schemeClr val="tx1"/>
                </a:solidFill>
                <a:effectLst/>
                <a:uLnTx/>
                <a:uFillTx/>
                <a:latin typeface="IranNastaliq" panose="02020505000000020003" pitchFamily="18" charset="0"/>
                <a:cs typeface="B Titr" panose="00000700000000000000" pitchFamily="2" charset="-78"/>
              </a:rPr>
              <a:t> های نیمه تمام (تکمیل پروژه و یا تکمیل کارکرد)</a:t>
            </a:r>
            <a:r>
              <a:rPr kumimoji="0" lang="fa-IR" sz="28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 </a:t>
            </a:r>
          </a:p>
          <a:p>
            <a:pPr marR="0" lvl="0" algn="r" defTabSz="914400" rtl="1" eaLnBrk="1" fontAlgn="auto" latinLnBrk="0" hangingPunct="1">
              <a:lnSpc>
                <a:spcPct val="150000"/>
              </a:lnSpc>
              <a:spcBef>
                <a:spcPts val="0"/>
              </a:spcBef>
              <a:spcAft>
                <a:spcPts val="0"/>
              </a:spcAft>
              <a:buClrTx/>
              <a:buSzTx/>
              <a:tabLst/>
              <a:defRPr/>
            </a:pPr>
            <a:r>
              <a:rPr lang="fa-IR" sz="2800" dirty="0">
                <a:solidFill>
                  <a:schemeClr val="tx1"/>
                </a:solidFill>
                <a:latin typeface="IranNastaliq" panose="02020505000000020003" pitchFamily="18" charset="0"/>
                <a:cs typeface="B Titr" panose="00000700000000000000" pitchFamily="2" charset="-78"/>
              </a:rPr>
              <a:t>     پهنه وسیع شهر و تاثیر در ارایه خدمات عمرانی</a:t>
            </a:r>
            <a:endParaRPr kumimoji="0" lang="en-US" sz="3600" b="0" i="0" u="none" strike="noStrike" kern="1200" cap="none" spc="0" normalizeH="0" baseline="0" noProof="0" dirty="0">
              <a:ln>
                <a:noFill/>
              </a:ln>
              <a:solidFill>
                <a:schemeClr val="tx1"/>
              </a:solidFill>
              <a:effectLst/>
              <a:uLnTx/>
              <a:uFillTx/>
              <a:latin typeface="IranNastaliq" panose="02020505000000020003" pitchFamily="18" charset="0"/>
              <a:ea typeface="+mn-ea"/>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فنی و عمرانی</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331980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2166780"/>
            <a:ext cx="9498098" cy="2299203"/>
          </a:xfrm>
        </p:spPr>
        <p:txBody>
          <a:bodyPr>
            <a:noAutofit/>
          </a:bodyPr>
          <a:lstStyle/>
          <a:p>
            <a:pPr algn="just" rtl="1">
              <a:lnSpc>
                <a:spcPct val="110000"/>
              </a:lnSpc>
            </a:pPr>
            <a:r>
              <a:rPr lang="fa-IR" sz="2400" dirty="0">
                <a:cs typeface="B Titr" panose="00000700000000000000" pitchFamily="2" charset="-78"/>
              </a:rPr>
              <a:t>اصلاح، تکمیل، نگهداری و بهره‌برداری بهینه از زیرساخت‌ها و پروژه‌های انجام شده</a:t>
            </a:r>
          </a:p>
          <a:p>
            <a:pPr algn="just" rtl="1">
              <a:lnSpc>
                <a:spcPct val="110000"/>
              </a:lnSpc>
            </a:pPr>
            <a:endParaRPr lang="fa-IR" sz="2400" dirty="0">
              <a:cs typeface="B Titr" panose="00000700000000000000" pitchFamily="2" charset="-78"/>
            </a:endParaRP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34044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759655" y="1908026"/>
            <a:ext cx="9737252" cy="4851502"/>
          </a:xfrm>
        </p:spPr>
        <p:txBody>
          <a:bodyPr>
            <a:noAutofit/>
          </a:bodyPr>
          <a:lstStyle/>
          <a:p>
            <a:pPr algn="just" rtl="1">
              <a:lnSpc>
                <a:spcPct val="110000"/>
              </a:lnSpc>
            </a:pPr>
            <a:r>
              <a:rPr lang="fa-IR" sz="2000" dirty="0">
                <a:cs typeface="B Titr" panose="00000700000000000000" pitchFamily="2" charset="-78"/>
              </a:rPr>
              <a:t>رفع کمبودهای موجود عمرانی شهری</a:t>
            </a:r>
          </a:p>
          <a:p>
            <a:pPr algn="just" rtl="1">
              <a:lnSpc>
                <a:spcPct val="110000"/>
              </a:lnSpc>
            </a:pPr>
            <a:r>
              <a:rPr lang="fa-IR" sz="2000" dirty="0">
                <a:cs typeface="B Titr" panose="00000700000000000000" pitchFamily="2" charset="-78"/>
              </a:rPr>
              <a:t>نگهداری و اصلاح زیرساخت های عمرانی</a:t>
            </a:r>
          </a:p>
          <a:p>
            <a:pPr algn="just" rtl="1">
              <a:lnSpc>
                <a:spcPct val="110000"/>
              </a:lnSpc>
            </a:pPr>
            <a:r>
              <a:rPr lang="fa-IR" sz="2000" dirty="0">
                <a:cs typeface="B Titr" panose="00000700000000000000" pitchFamily="2" charset="-78"/>
              </a:rPr>
              <a:t>اجرای پروژه‌های تکمیلی و محدود در مقیاس ملی</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161C5AF0-5CF3-4B56-81EF-9E2B4A9FA9FF}"/>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242348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621568"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487959" y="315880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7827718"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p:cNvSpPr/>
          <p:nvPr/>
        </p:nvSpPr>
        <p:spPr>
          <a:xfrm>
            <a:off x="997971" y="2386961"/>
            <a:ext cx="6665965" cy="2246769"/>
          </a:xfrm>
          <a:prstGeom prst="rect">
            <a:avLst/>
          </a:prstGeom>
        </p:spPr>
        <p:txBody>
          <a:bodyPr wrap="square">
            <a:spAutoFit/>
          </a:bodyPr>
          <a:lstStyle/>
          <a:p>
            <a:pPr marL="34290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تکمیل پروژه‌های نیمه تمام شهری از طریق تامین اعتبار بروش مشارکت عمومی خصوصی (</a:t>
            </a:r>
            <a:r>
              <a:rPr lang="en-US"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PPP</a:t>
            </a: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a:t>
            </a:r>
            <a:endParaRPr lang="en-US"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پروژه قطار سبک شهری</a:t>
            </a:r>
            <a:r>
              <a:rPr lang="en-US"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LRT </a:t>
            </a: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 ترمینال شرق تا وردآورد</a:t>
            </a:r>
          </a:p>
          <a:p>
            <a:pPr marL="34290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نهایی سازی پروژه‌های اتصال ریلی شهرهای اقماری تهران به مترو در 4 سال (پردیس، پرند، هشتگرد، پاکدشت، شهر قدس، شهریار و...) (سالی یک شهر)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پروژه تونل صیاد تا آزادگان</a:t>
            </a:r>
          </a:p>
        </p:txBody>
      </p:sp>
    </p:spTree>
    <p:extLst>
      <p:ext uri="{BB962C8B-B14F-4D97-AF65-F5344CB8AC3E}">
        <p14:creationId xmlns:p14="http://schemas.microsoft.com/office/powerpoint/2010/main" val="217533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0" y="1690255"/>
            <a:ext cx="11588719"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342900" lvl="0" indent="-3429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فقدان نگرش الزم به نگهداشت پایدار شهر</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فرونشست خاک و مدیریت منابع آبی در شهر تهران</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بحران ها و عوارض ناشی ازآلودگی های محیط زیست نظیر هوا، آب، خاک، تخریب طبیعت و گونه های زیستی</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کاهش سرانه های فضای سبز شهری با تخریب باغات و روند فزاینده تغییر کاربری فضاهای سبز شهری</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عدم موفقیت طرح های تفکیک پسماند از مبداء تولید و عدم یکپارچگی در مدیریت کالن حوزه پسماند</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کاهش احساس تعلق و حضور موثر شهروندان در فضاهای شهری وعدم مشارکت اثربخش و فراگیر شهروندان در نگهداشت پایدار شهر</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توزیع نامناسب و ناعادالنه سرانه ها و امکانات و خدمات در پهنه های شهری</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رو به اتمام بودن ظرفیت آرامستان شهر تهران ) بهشت زهرا )س(</a:t>
            </a:r>
          </a:p>
          <a:p>
            <a:pPr marL="342900" lvl="0" indent="-342900" algn="r" rtl="1">
              <a:buFont typeface="Arial" panose="020B0604020202020204" pitchFamily="34" charset="0"/>
              <a:buChar char="•"/>
              <a:defRPr/>
            </a:pPr>
            <a:r>
              <a:rPr lang="fa-IR" sz="2400" dirty="0">
                <a:solidFill>
                  <a:schemeClr val="tx1"/>
                </a:solidFill>
                <a:latin typeface="IranNastaliq" panose="02020505000000020003" pitchFamily="18" charset="0"/>
                <a:cs typeface="B Titr" panose="00000700000000000000" pitchFamily="2" charset="-78"/>
              </a:rPr>
              <a:t>اختالط سکونتگاه و فعالیت های حرفه ای خطرآفرین و مشاغل آالینده در بافت های مسکونی شهر</a:t>
            </a:r>
          </a:p>
          <a:p>
            <a:pPr marL="342900" lvl="0" indent="-342900" algn="r" rtl="1">
              <a:buFont typeface="Arial" panose="020B0604020202020204" pitchFamily="34" charset="0"/>
              <a:buChar char="•"/>
              <a:defRPr/>
            </a:pPr>
            <a:endParaRPr lang="fa-IR" sz="2400" dirty="0">
              <a:solidFill>
                <a:schemeClr val="tx1"/>
              </a:solidFill>
              <a:latin typeface="IranNastaliq" panose="02020505000000020003" pitchFamily="18" charset="0"/>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خدمات شهری و محیط زیست</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405437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2166780"/>
            <a:ext cx="9498098" cy="2299203"/>
          </a:xfrm>
        </p:spPr>
        <p:txBody>
          <a:bodyPr>
            <a:noAutofit/>
          </a:bodyPr>
          <a:lstStyle/>
          <a:p>
            <a:pPr algn="just" rtl="1">
              <a:lnSpc>
                <a:spcPct val="110000"/>
              </a:lnSpc>
            </a:pPr>
            <a:r>
              <a:rPr lang="fa-IR" sz="2400" dirty="0">
                <a:cs typeface="B Titr" panose="00000700000000000000" pitchFamily="2" charset="-78"/>
              </a:rPr>
              <a:t>توسعه و نگهداشت پایدار فضاهای شهری</a:t>
            </a:r>
          </a:p>
          <a:p>
            <a:pPr algn="just" rtl="1">
              <a:lnSpc>
                <a:spcPct val="110000"/>
              </a:lnSpc>
            </a:pPr>
            <a:r>
              <a:rPr lang="fa-IR" sz="2400" dirty="0">
                <a:cs typeface="B Titr" panose="00000700000000000000" pitchFamily="2" charset="-78"/>
              </a:rPr>
              <a:t>تحقق شاخص های محیط زیست شهری بمنظور بهبود کیفیت زندگی شهروندان</a:t>
            </a:r>
          </a:p>
          <a:p>
            <a:pPr algn="just" rtl="1">
              <a:lnSpc>
                <a:spcPct val="110000"/>
              </a:lnSpc>
            </a:pPr>
            <a:r>
              <a:rPr lang="fa-IR" sz="2400" dirty="0">
                <a:cs typeface="B Titr" panose="00000700000000000000" pitchFamily="2" charset="-78"/>
              </a:rPr>
              <a:t>ا یجاد و توزیع متوازن و عادالنه زیرساخت های خدمات شهری در سطح شهر تهران</a:t>
            </a:r>
          </a:p>
          <a:p>
            <a:pPr algn="just" rtl="1">
              <a:lnSpc>
                <a:spcPct val="110000"/>
              </a:lnSpc>
            </a:pPr>
            <a:r>
              <a:rPr lang="fa-IR" sz="2400" dirty="0">
                <a:cs typeface="B Titr" panose="00000700000000000000" pitchFamily="2" charset="-78"/>
              </a:rPr>
              <a:t>گ سترش خدمات مدرن ، مکانیزه و ایمن در قالب پلتفرم های هوشمند</a:t>
            </a:r>
          </a:p>
          <a:p>
            <a:pPr algn="just" rtl="1">
              <a:lnSpc>
                <a:spcPct val="110000"/>
              </a:lnSpc>
            </a:pPr>
            <a:r>
              <a:rPr lang="fa-IR" sz="2400" dirty="0">
                <a:cs typeface="B Titr" panose="00000700000000000000" pitchFamily="2" charset="-78"/>
              </a:rPr>
              <a:t>ایجاد زمینه مشارکت موثر و حداکثری شهروندان در امورخدمات شهری</a:t>
            </a:r>
          </a:p>
          <a:p>
            <a:pPr algn="just" rtl="1">
              <a:lnSpc>
                <a:spcPct val="110000"/>
              </a:lnSpc>
            </a:pPr>
            <a:endParaRPr lang="fa-IR" sz="2400" dirty="0">
              <a:cs typeface="B Titr" panose="00000700000000000000" pitchFamily="2" charset="-78"/>
            </a:endParaRP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278621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628" y="606041"/>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0" y="1087430"/>
            <a:ext cx="10714369" cy="4851502"/>
          </a:xfrm>
        </p:spPr>
        <p:txBody>
          <a:bodyPr>
            <a:noAutofit/>
          </a:bodyPr>
          <a:lstStyle/>
          <a:p>
            <a:pPr algn="just" rtl="1">
              <a:lnSpc>
                <a:spcPct val="150000"/>
              </a:lnSpc>
            </a:pPr>
            <a:r>
              <a:rPr lang="fa-IR" sz="1600" dirty="0">
                <a:cs typeface="B Titr" panose="00000700000000000000" pitchFamily="2" charset="-78"/>
              </a:rPr>
              <a:t>کنترل و کاهش آلودگی های زیست محیطی ) هوا ، آب ، خاک و ...( و پایش آنالین آنها در شهر تهران</a:t>
            </a:r>
          </a:p>
          <a:p>
            <a:pPr algn="just" rtl="1">
              <a:lnSpc>
                <a:spcPct val="150000"/>
              </a:lnSpc>
            </a:pPr>
            <a:r>
              <a:rPr lang="fa-IR" sz="1600" dirty="0">
                <a:cs typeface="B Titr" panose="00000700000000000000" pitchFamily="2" charset="-78"/>
              </a:rPr>
              <a:t>مدیریت بهینه منابع آب های سطحی و زیر زمینی و پساب</a:t>
            </a:r>
          </a:p>
          <a:p>
            <a:pPr algn="just" rtl="1">
              <a:lnSpc>
                <a:spcPct val="150000"/>
              </a:lnSpc>
            </a:pPr>
            <a:r>
              <a:rPr lang="fa-IR" sz="1600" dirty="0">
                <a:cs typeface="B Titr" panose="00000700000000000000" pitchFamily="2" charset="-78"/>
              </a:rPr>
              <a:t>ساماندهی مدیریت پسماند بر اساس (3</a:t>
            </a:r>
            <a:r>
              <a:rPr lang="en-US" sz="1600" dirty="0">
                <a:cs typeface="B Titr" panose="00000700000000000000" pitchFamily="2" charset="-78"/>
              </a:rPr>
              <a:t>R (</a:t>
            </a:r>
            <a:r>
              <a:rPr lang="fa-IR" sz="1600" dirty="0">
                <a:cs typeface="B Titr" panose="00000700000000000000" pitchFamily="2" charset="-78"/>
              </a:rPr>
              <a:t>مشتمل بر کاهش، تفکیک و بازیافت در مبداءتولید و یکپارچه سازی فرایند پردازش پسماند</a:t>
            </a:r>
          </a:p>
          <a:p>
            <a:pPr algn="just" rtl="1">
              <a:lnSpc>
                <a:spcPct val="150000"/>
              </a:lnSpc>
            </a:pPr>
            <a:r>
              <a:rPr lang="fa-IR" sz="1600" dirty="0">
                <a:cs typeface="B Titr" panose="00000700000000000000" pitchFamily="2" charset="-78"/>
              </a:rPr>
              <a:t>متوازن سازی سرانه های فضای سبز شهری ، تفرجگاهی، خدمات و ایمنی</a:t>
            </a:r>
          </a:p>
          <a:p>
            <a:pPr algn="just" rtl="1">
              <a:lnSpc>
                <a:spcPct val="150000"/>
              </a:lnSpc>
            </a:pPr>
            <a:r>
              <a:rPr lang="fa-IR" sz="1600" dirty="0">
                <a:cs typeface="B Titr" panose="00000700000000000000" pitchFamily="2" charset="-78"/>
              </a:rPr>
              <a:t>یکپارچه سازی و هم افزایی ماموریت های سازمان ها و تشکیالت حوزه خدمات شهری بمنظور ارتقاء سطح کیفی خدمات به شهروندان</a:t>
            </a:r>
          </a:p>
          <a:p>
            <a:pPr algn="just" rtl="1">
              <a:lnSpc>
                <a:spcPct val="150000"/>
              </a:lnSpc>
            </a:pPr>
            <a:r>
              <a:rPr lang="fa-IR" sz="1600" dirty="0">
                <a:cs typeface="B Titr" panose="00000700000000000000" pitchFamily="2" charset="-78"/>
              </a:rPr>
              <a:t>زیباسازی و هویت بخشی سیما و منظر شهری</a:t>
            </a:r>
          </a:p>
          <a:p>
            <a:pPr algn="just" rtl="1">
              <a:lnSpc>
                <a:spcPct val="150000"/>
              </a:lnSpc>
            </a:pPr>
            <a:r>
              <a:rPr lang="fa-IR" sz="1600" dirty="0">
                <a:cs typeface="B Titr" panose="00000700000000000000" pitchFamily="2" charset="-78"/>
              </a:rPr>
              <a:t>بهبود مستمر راندمان بازیابی منابع و انرژی بر پایه اصول توسعه پایدار</a:t>
            </a:r>
          </a:p>
          <a:p>
            <a:pPr algn="just" rtl="1">
              <a:lnSpc>
                <a:spcPct val="150000"/>
              </a:lnSpc>
            </a:pPr>
            <a:r>
              <a:rPr lang="fa-IR" sz="1600" dirty="0">
                <a:cs typeface="B Titr" panose="00000700000000000000" pitchFamily="2" charset="-78"/>
              </a:rPr>
              <a:t>ساماندهی مشاغل و فعالیتهای غیر مجاز و آالینده در سطح شهر تهران و رعایت تمهیدات (</a:t>
            </a:r>
            <a:r>
              <a:rPr lang="en-US" sz="1600" dirty="0">
                <a:cs typeface="B Titr" panose="00000700000000000000" pitchFamily="2" charset="-78"/>
              </a:rPr>
              <a:t>HSE (</a:t>
            </a:r>
            <a:r>
              <a:rPr lang="fa-IR" sz="1600" dirty="0">
                <a:cs typeface="B Titr" panose="00000700000000000000" pitchFamily="2" charset="-78"/>
              </a:rPr>
              <a:t>در شئونات مختلف فعالیت های شهری</a:t>
            </a:r>
          </a:p>
          <a:p>
            <a:pPr algn="just" rtl="1">
              <a:lnSpc>
                <a:spcPct val="150000"/>
              </a:lnSpc>
            </a:pPr>
            <a:r>
              <a:rPr lang="fa-IR" sz="1600" dirty="0">
                <a:cs typeface="B Titr" panose="00000700000000000000" pitchFamily="2" charset="-78"/>
              </a:rPr>
              <a:t>ترویج آموزش های همگانی و ارتقاء سطح مشارکت و فرهنگ عمومی شهروندان در مدیریت و نگهداشت پایدار شهر</a:t>
            </a:r>
          </a:p>
          <a:p>
            <a:pPr algn="just" rtl="1">
              <a:lnSpc>
                <a:spcPct val="150000"/>
              </a:lnSpc>
            </a:pPr>
            <a:r>
              <a:rPr lang="fa-IR" sz="1600" dirty="0">
                <a:cs typeface="B Titr" panose="00000700000000000000" pitchFamily="2" charset="-78"/>
              </a:rPr>
              <a:t>ایجاد بستر مناسب و بسته های حمایتی بمنظور حضور سرمایه گذاران در اجرای طرح ها و پروژه های زیست محیطی و خدمات شهری</a:t>
            </a:r>
          </a:p>
          <a:p>
            <a:pPr algn="just" rtl="1">
              <a:lnSpc>
                <a:spcPct val="150000"/>
              </a:lnSpc>
            </a:pPr>
            <a:r>
              <a:rPr lang="fa-IR" sz="1600" dirty="0">
                <a:cs typeface="B Titr" panose="00000700000000000000" pitchFamily="2" charset="-78"/>
              </a:rPr>
              <a:t>باز تعریف فرایندهای اجرایی خدمات شهری بمنظور اثربخشی بیشتر و کاهش هزینه های اجرایی و ثروت آفرینی در پروژه های زیست محیطی و خدمات شهری</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07F0DE67-D972-4666-9862-BD97FE404D88}"/>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53898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94591" y="262823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85570" y="310338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1052492" y="1081551"/>
            <a:ext cx="6892753" cy="4893647"/>
          </a:xfrm>
          <a:prstGeom prst="rect">
            <a:avLst/>
          </a:prstGeom>
        </p:spPr>
        <p:txBody>
          <a:bodyPr wrap="square">
            <a:spAutoFit/>
          </a:bodyPr>
          <a:lstStyle/>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استفاده از نخبگان در حل مسائل شهری</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افزایش سرانه خدمات شهری در محله‌های کم‌برخوردار</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بهره‌گیری از همه‌ی ظرفیت‌ها برای کاهش آلودگی هوا</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حفظ و توسعه‌ی فضای سبز، باغات شهری و درختان مثمر</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بهینه سازی مدیریت پسماند</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ترویج استفاده از انرژی‌های نو</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توسعه بهداشت عمومی</a:t>
            </a:r>
          </a:p>
          <a:p>
            <a:pPr marL="342900" lvl="0" indent="-342900" algn="justLow" rtl="1">
              <a:buFont typeface="Wingdings" panose="05000000000000000000" pitchFamily="2" charset="2"/>
              <a:buChar char="§"/>
              <a:defRP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حمایت از مراکز علمی و فناوری و ایجاد بنگاه‌های دانش‌بنیان و استارت‌آپ</a:t>
            </a:r>
          </a:p>
          <a:p>
            <a:pPr marL="342900" lvl="0" indent="-342900" algn="justLow" rtl="1">
              <a:buFont typeface="Wingdings" panose="05000000000000000000" pitchFamily="2" charset="2"/>
              <a:buChar char="§"/>
              <a:defRP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روزامدسازی، یکپارچه‌سازی و هوشمندسازی فرایندها و سامانه‌های الکترونیکی و نرم‌افزاری و اطلاعاتی خدمات شهری</a:t>
            </a:r>
          </a:p>
          <a:p>
            <a:pPr marL="342900" lvl="0" indent="-342900" algn="justLow" rtl="1">
              <a:buFont typeface="Wingdings" panose="05000000000000000000" pitchFamily="2" charset="2"/>
              <a:buChar char="§"/>
              <a:defRP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توسعه زیست بوم نوآوری و فناوری در مدیریت شهری</a:t>
            </a:r>
          </a:p>
          <a:p>
            <a:pPr marL="342900" lvl="0" indent="-342900" algn="justLow" rtl="1">
              <a:buFont typeface="Wingdings" panose="05000000000000000000" pitchFamily="2" charset="2"/>
              <a:buChar char="§"/>
              <a:defRP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ارتقای کیفیت زندگی شهری برای جانبازان و معلولان</a:t>
            </a:r>
          </a:p>
        </p:txBody>
      </p:sp>
      <p:sp>
        <p:nvSpPr>
          <p:cNvPr id="6" name="Rectangle 5">
            <a:extLst>
              <a:ext uri="{FF2B5EF4-FFF2-40B4-BE49-F238E27FC236}">
                <a16:creationId xmlns:a16="http://schemas.microsoft.com/office/drawing/2014/main" xmlns="" id="{C7E49C46-E357-468C-A53E-8BC6DEC39216}"/>
              </a:ext>
            </a:extLst>
          </p:cNvPr>
          <p:cNvSpPr/>
          <p:nvPr/>
        </p:nvSpPr>
        <p:spPr>
          <a:xfrm>
            <a:off x="8101915" y="1244161"/>
            <a:ext cx="18288" cy="4937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2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94591" y="262823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85570" y="310338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795818" y="455909"/>
            <a:ext cx="6892753" cy="6555641"/>
          </a:xfrm>
          <a:prstGeom prst="rect">
            <a:avLst/>
          </a:prstGeom>
        </p:spPr>
        <p:txBody>
          <a:bodyPr wrap="square">
            <a:spAutoFit/>
          </a:bodyPr>
          <a:lstStyle/>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بازنگری طرح جامع مدیریت پسماند شهر تهران و پیگیری بمنظور بروزرسانی قانون مدیریت پسماند متناسب با دستگاه های اجرایی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مدیریت بهینه پسماندهای بیمارستانی و پزشکی با تاکید بر نقش آفرینی موثر وزارت بهداشت و کشوردر رعایت پروتکل های بهداشتی و تامین منابع اقتصادی بمنظور کاهش اثرات سوء ناشی از</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تفکیک، ذخیره سازی در محل ، انتقال ایمن و امحاءاصولی آن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هوشمندسازی کلیه فرایندهای فنی ، اجرایی ، مالی و نظارتی مدیریت پسماند در شهر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بررسی و ارزیابی نرخ بهای خدمات مدیریت پسماند و هزینه کرد موثر در مدیریت اجرایی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بسته های سرمایه گذاری در قالب مدلهای سرمایه گذاری با هدف کاهش هزینه های اجرایی و ثروت آفرینی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طراحی و اجرای برنامه اثربخش تفکیک در مبداء و بکارگیری روش های اصولی پردازش پسماند در سایت آرادکوه و کنترل انتشار شیرابه ها و گاز متان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افزایش ظرفیت استحصال انرژی از پسماند</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بستر اجرایی موثر در تولید ، توزیع ، نرخ گذاری محصوالت میوه و تره بار از طریق هوشمندسازی عوامل موثر در بازار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شهرک صنعتی میوه و تره بار بمنظور استقرار سردخانه های مجهز و فرایند بسته بندی ، گریدبندی، سورتینگ و صنایع تبدیلی جهت برندسازی و نصب لیبل قیمت و سالمت بر روی محصولات</a:t>
            </a:r>
          </a:p>
        </p:txBody>
      </p:sp>
      <p:sp>
        <p:nvSpPr>
          <p:cNvPr id="6" name="Rectangle 5">
            <a:extLst>
              <a:ext uri="{FF2B5EF4-FFF2-40B4-BE49-F238E27FC236}">
                <a16:creationId xmlns:a16="http://schemas.microsoft.com/office/drawing/2014/main" xmlns="" id="{C7E49C46-E357-468C-A53E-8BC6DEC39216}"/>
              </a:ext>
            </a:extLst>
          </p:cNvPr>
          <p:cNvSpPr/>
          <p:nvPr/>
        </p:nvSpPr>
        <p:spPr>
          <a:xfrm>
            <a:off x="8101915" y="1244161"/>
            <a:ext cx="18288" cy="4937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9744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94591" y="262823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85570" y="310338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859987" y="116057"/>
            <a:ext cx="6892753" cy="6555641"/>
          </a:xfrm>
          <a:prstGeom prst="rect">
            <a:avLst/>
          </a:prstGeom>
        </p:spPr>
        <p:txBody>
          <a:bodyPr wrap="square">
            <a:spAutoFit/>
          </a:bodyPr>
          <a:lstStyle/>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نظام کنترل کیفیت بر میوه و تره بار توزیعی و ارائه محصوالت سالم و ارگانیک به شهروندان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مکان یابی نقاط جدید آرامستان جهت افزایش ظرفیت پذیرش متوفیات در شهر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بازبینی قراردادهای سازمان) درآمدی، هزینه ای، مشارکتی( در راستای کاهش هزینه ، افزایش بهره وری و باال بردن کیفیت خدمات رسانی به زائرین اهل قبور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جلوگیری از تخریب باغات و تغییر کاربری های فضای سبز به سایر کاربری ها در جهت دسترسی پایدار به فضاهای سبز</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طرح جمع آوری آب های سطحی و استفاده از پساب تصفیه شده فاضالب بمنظور صرفه جویی و مدیریت منابع آبی در خدمات شهری</a:t>
            </a:r>
          </a:p>
          <a:p>
            <a:pPr marL="342900" lvl="0" indent="-342900" algn="justLow" rtl="1">
              <a:buFont typeface="Wingdings" panose="05000000000000000000" pitchFamily="2" charset="2"/>
              <a:buChar char="§"/>
            </a:pPr>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انتقال صنایع، اصناف و مشاغل مخرب زیست محیطی و آالینده ) هوا، صوت و ... ( از داخل بافت مسکونی و معابر اصلی شهر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بازنگری در دستورالعمل های واگذاری اماکن ، کیوسک ها و مجوزهای کسب و کارهای خدمات شهری با هدف بروزرسانی شرایط عمومی ، خصوصی و مباحث مالی آنها به بهره بردار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کنترل جمعیت حیوانات مضر شهری )موش و سگ های بدون صاحب( با برنامه های اثربخش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ارتقاء ایمنی و کنترل آالینده ها در فعالیت ها و مشاغل درون شهری با رعایت اصول ایمنی ، بهداشت و محیط زیست</a:t>
            </a:r>
          </a:p>
        </p:txBody>
      </p:sp>
      <p:sp>
        <p:nvSpPr>
          <p:cNvPr id="6" name="Rectangle 5">
            <a:extLst>
              <a:ext uri="{FF2B5EF4-FFF2-40B4-BE49-F238E27FC236}">
                <a16:creationId xmlns:a16="http://schemas.microsoft.com/office/drawing/2014/main" xmlns="" id="{C7E49C46-E357-468C-A53E-8BC6DEC39216}"/>
              </a:ext>
            </a:extLst>
          </p:cNvPr>
          <p:cNvSpPr/>
          <p:nvPr/>
        </p:nvSpPr>
        <p:spPr>
          <a:xfrm>
            <a:off x="8101915" y="1244161"/>
            <a:ext cx="18288" cy="4937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66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01405" y="822528"/>
            <a:ext cx="7686869" cy="600442"/>
          </a:xfrm>
        </p:spPr>
        <p:txBody>
          <a:bodyPr>
            <a:noAutofit/>
          </a:bodyPr>
          <a:lstStyle/>
          <a:p>
            <a:r>
              <a:rPr lang="fa-IR" sz="3600" dirty="0">
                <a:solidFill>
                  <a:schemeClr val="accent1">
                    <a:lumMod val="75000"/>
                  </a:schemeClr>
                </a:solidFill>
                <a:latin typeface="IranNastaliq" panose="02020505000000020003" pitchFamily="18" charset="0"/>
                <a:ea typeface="+mn-ea"/>
                <a:cs typeface="B Titr" panose="00000700000000000000" pitchFamily="2" charset="-78"/>
              </a:rPr>
              <a:t>اسناد بالادستی شهرداری تهران در این طرح:</a:t>
            </a:r>
          </a:p>
        </p:txBody>
      </p:sp>
      <p:sp>
        <p:nvSpPr>
          <p:cNvPr id="3" name="Content Placeholder 2"/>
          <p:cNvSpPr>
            <a:spLocks noGrp="1"/>
          </p:cNvSpPr>
          <p:nvPr>
            <p:ph idx="1"/>
          </p:nvPr>
        </p:nvSpPr>
        <p:spPr>
          <a:xfrm>
            <a:off x="254541" y="1601888"/>
            <a:ext cx="10515600" cy="4740545"/>
          </a:xfrm>
        </p:spPr>
        <p:txBody>
          <a:bodyPr>
            <a:normAutofit/>
          </a:bodyPr>
          <a:lstStyle/>
          <a:p>
            <a:pPr algn="r" rtl="1">
              <a:lnSpc>
                <a:spcPct val="120000"/>
              </a:lnSpc>
            </a:pPr>
            <a:r>
              <a:rPr lang="fa-IR" sz="2000" dirty="0">
                <a:cs typeface="B Titr" panose="00000700000000000000" pitchFamily="2" charset="-78"/>
              </a:rPr>
              <a:t>قانون اساسی </a:t>
            </a:r>
          </a:p>
          <a:p>
            <a:pPr algn="r" rtl="1">
              <a:lnSpc>
                <a:spcPct val="120000"/>
              </a:lnSpc>
            </a:pPr>
            <a:r>
              <a:rPr lang="fa-IR" sz="2000" dirty="0">
                <a:cs typeface="B Titr" panose="00000700000000000000" pitchFamily="2" charset="-78"/>
              </a:rPr>
              <a:t>سیاست‌های کلی نظام</a:t>
            </a:r>
          </a:p>
          <a:p>
            <a:pPr algn="r" rtl="1">
              <a:lnSpc>
                <a:spcPct val="120000"/>
              </a:lnSpc>
            </a:pPr>
            <a:r>
              <a:rPr lang="fa-IR" sz="2000" dirty="0">
                <a:cs typeface="B Titr" panose="00000700000000000000" pitchFamily="2" charset="-78"/>
              </a:rPr>
              <a:t>بیانیه گام دوم انقلاب اسلامی</a:t>
            </a:r>
          </a:p>
          <a:p>
            <a:pPr algn="r" rtl="1">
              <a:lnSpc>
                <a:spcPct val="120000"/>
              </a:lnSpc>
            </a:pPr>
            <a:r>
              <a:rPr lang="fa-IR" sz="2000" dirty="0">
                <a:cs typeface="B Titr" panose="00000700000000000000" pitchFamily="2" charset="-78"/>
              </a:rPr>
              <a:t>سند ملی آمایش سرزمین افق 1424 </a:t>
            </a:r>
          </a:p>
          <a:p>
            <a:pPr algn="r" rtl="1">
              <a:lnSpc>
                <a:spcPct val="120000"/>
              </a:lnSpc>
            </a:pPr>
            <a:r>
              <a:rPr lang="fa-IR" sz="2000" dirty="0">
                <a:cs typeface="B Titr" panose="00000700000000000000" pitchFamily="2" charset="-78"/>
              </a:rPr>
              <a:t>سند چشم انداز شهرداری در ۱۴۰۲</a:t>
            </a:r>
          </a:p>
          <a:p>
            <a:pPr algn="r" rtl="1">
              <a:lnSpc>
                <a:spcPct val="120000"/>
              </a:lnSpc>
            </a:pPr>
            <a:r>
              <a:rPr lang="fa-IR" sz="2000" u="sng" dirty="0">
                <a:cs typeface="B Titr" panose="00000700000000000000" pitchFamily="2" charset="-78"/>
              </a:rPr>
              <a:t>سند آمایش استان تهران افق 1425</a:t>
            </a:r>
          </a:p>
          <a:p>
            <a:pPr algn="r" rtl="1">
              <a:lnSpc>
                <a:spcPct val="120000"/>
              </a:lnSpc>
            </a:pPr>
            <a:r>
              <a:rPr lang="fa-IR" sz="2000" dirty="0">
                <a:cs typeface="B Titr" panose="00000700000000000000" pitchFamily="2" charset="-78"/>
              </a:rPr>
              <a:t>برنامه پنج ساله سوم شهر تهران</a:t>
            </a:r>
          </a:p>
          <a:p>
            <a:pPr algn="r" rtl="1">
              <a:lnSpc>
                <a:spcPct val="120000"/>
              </a:lnSpc>
            </a:pPr>
            <a:r>
              <a:rPr lang="fa-IR" sz="2000" u="sng" dirty="0">
                <a:cs typeface="B Titr" panose="00000700000000000000" pitchFamily="2" charset="-78"/>
              </a:rPr>
              <a:t>طرح جامع شهر تهران</a:t>
            </a:r>
          </a:p>
          <a:p>
            <a:pPr algn="r" rtl="1">
              <a:lnSpc>
                <a:spcPct val="120000"/>
              </a:lnSpc>
            </a:pPr>
            <a:r>
              <a:rPr lang="fa-IR" sz="2000" dirty="0">
                <a:cs typeface="B Titr" panose="00000700000000000000" pitchFamily="2" charset="-78"/>
              </a:rPr>
              <a:t>طرحهای تفصیلی مناطق</a:t>
            </a:r>
          </a:p>
          <a:p>
            <a:pPr algn="r" rtl="1">
              <a:lnSpc>
                <a:spcPct val="120000"/>
              </a:lnSpc>
            </a:pPr>
            <a:endParaRPr lang="fa-IR" sz="2000" dirty="0">
              <a:cs typeface="B Titr" panose="00000700000000000000" pitchFamily="2" charset="-78"/>
            </a:endParaRPr>
          </a:p>
        </p:txBody>
      </p:sp>
      <p:cxnSp>
        <p:nvCxnSpPr>
          <p:cNvPr id="7" name="Straight Connector 6">
            <a:extLst>
              <a:ext uri="{FF2B5EF4-FFF2-40B4-BE49-F238E27FC236}">
                <a16:creationId xmlns:a16="http://schemas.microsoft.com/office/drawing/2014/main" xmlns="" id="{5461BBE7-3795-449F-9331-BB8A838C0A39}"/>
              </a:ext>
            </a:extLst>
          </p:cNvPr>
          <p:cNvCxnSpPr>
            <a:cxnSpLocks/>
          </p:cNvCxnSpPr>
          <p:nvPr/>
        </p:nvCxnSpPr>
        <p:spPr>
          <a:xfrm>
            <a:off x="10904706" y="804964"/>
            <a:ext cx="0" cy="537210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7592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594591" y="262823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685570" y="310338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859987" y="151109"/>
            <a:ext cx="6892753" cy="6863417"/>
          </a:xfrm>
          <a:prstGeom prst="rect">
            <a:avLst/>
          </a:prstGeom>
        </p:spPr>
        <p:txBody>
          <a:bodyPr wrap="square">
            <a:spAutoFit/>
          </a:bodyPr>
          <a:lstStyle/>
          <a:p>
            <a:pPr marL="342900" lvl="0" indent="-342900" algn="justLow" rtl="1">
              <a:buFont typeface="Wingdings" panose="05000000000000000000" pitchFamily="2" charset="2"/>
              <a:buChar char="§"/>
            </a:pPr>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توسعه فضای سبز با استفاده از گونه های سازگار با اقلیم شهر تهران بمنظور کاهش میزان مصرف آب و جذب هر چه بیشتر گرد و غبار و ریزگردها</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جلوگیری از تخریب بستر و حریم روددره ها و حفظ فضای بکر آنها بعنوان مهمترین کریدورهای طبیعی شهر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زمینه توسعه فضای سبز در حریم خصوصی امالک شهروندان بمنظور افزایش سرانه های فضای سبز شهری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طرح بام سبز در پشت بام های امالک دارای زیربنای باالی 200 متر مربع</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متمرکز نمودن کلیه درآمدهای موجود در عرصه های فضای سبز شهری جهت هزینه های حفظ و نگهداری فضای سبز همانند ) اجاره بهای مراکز انتفاعی داخل بوستانها ، اجاره آنتن های مخابراتی موجود در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فضای سبز ، درآمدهای حاصل از انجام روزبازارها و نمایشگاههای محتلف در محوطه بوستانها وفضاهای سبز و...(</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کامل و پیاده سازی اطالعات مکانی فضای سبز و احجام آن در سامانه شهرداری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بهبود سیستمهای روشنایی گرمایشی و سرمایشی با هدف کاهش مصرف انرژی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تملک باغات و اراضی مشجر و بایر و متروکه و فاقد کاربری مشخص در اختیار نهادهای دولتی و حکومتی و امالک در اختیار مردم بمنظور حفظ ذخایر طبیعی و افزایش سرانه فضای سبز شهری و بوستانها</a:t>
            </a:r>
          </a:p>
        </p:txBody>
      </p:sp>
      <p:sp>
        <p:nvSpPr>
          <p:cNvPr id="6" name="Rectangle 5">
            <a:extLst>
              <a:ext uri="{FF2B5EF4-FFF2-40B4-BE49-F238E27FC236}">
                <a16:creationId xmlns:a16="http://schemas.microsoft.com/office/drawing/2014/main" xmlns="" id="{C7E49C46-E357-468C-A53E-8BC6DEC39216}"/>
              </a:ext>
            </a:extLst>
          </p:cNvPr>
          <p:cNvSpPr/>
          <p:nvPr/>
        </p:nvSpPr>
        <p:spPr>
          <a:xfrm>
            <a:off x="8101915" y="1244161"/>
            <a:ext cx="18288" cy="4937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80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1" y="1690255"/>
            <a:ext cx="11679937" cy="5167745"/>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r" rtl="1">
              <a:defRPr/>
            </a:pPr>
            <a:r>
              <a:rPr lang="fa-IR" sz="3200" dirty="0">
                <a:solidFill>
                  <a:schemeClr val="tx1"/>
                </a:solidFill>
                <a:latin typeface="IranNastaliq" panose="02020505000000020003" pitchFamily="18" charset="0"/>
                <a:cs typeface="B Titr" panose="00000700000000000000" pitchFamily="2" charset="-78"/>
              </a:rPr>
              <a:t>     نقصان مسئولیت پذیری و پاسخگویی مدیریت شهری</a:t>
            </a:r>
          </a:p>
          <a:p>
            <a:pPr lvl="0" algn="r" rtl="1">
              <a:defRPr/>
            </a:pPr>
            <a:r>
              <a:rPr lang="fa-IR" sz="3200" dirty="0">
                <a:solidFill>
                  <a:schemeClr val="tx1"/>
                </a:solidFill>
                <a:latin typeface="IranNastaliq" panose="02020505000000020003" pitchFamily="18" charset="0"/>
                <a:cs typeface="B Titr" panose="00000700000000000000" pitchFamily="2" charset="-78"/>
              </a:rPr>
              <a:t>     نقصان شفافیت و سلامت سازمانی</a:t>
            </a:r>
          </a:p>
          <a:p>
            <a:pPr algn="r" rtl="1">
              <a:defRPr/>
            </a:pPr>
            <a:r>
              <a:rPr lang="fa-IR" sz="3200" dirty="0">
                <a:solidFill>
                  <a:schemeClr val="tx1"/>
                </a:solidFill>
                <a:latin typeface="IranNastaliq" panose="02020505000000020003" pitchFamily="18" charset="0"/>
                <a:cs typeface="B Titr" panose="00000700000000000000" pitchFamily="2" charset="-78"/>
              </a:rPr>
              <a:t>     ضعف قانونگرایی در مدیریت شهری</a:t>
            </a:r>
          </a:p>
          <a:p>
            <a:pPr lvl="0" algn="r" rtl="1">
              <a:defRPr/>
            </a:pPr>
            <a:r>
              <a:rPr lang="fa-IR" sz="3200" dirty="0">
                <a:solidFill>
                  <a:schemeClr val="tx1"/>
                </a:solidFill>
                <a:latin typeface="IranNastaliq" panose="02020505000000020003" pitchFamily="18" charset="0"/>
                <a:cs typeface="B Titr" panose="00000700000000000000" pitchFamily="2" charset="-78"/>
              </a:rPr>
              <a:t>     کمبود بهره وری سازمانی و کارآمدی</a:t>
            </a:r>
          </a:p>
          <a:p>
            <a:pPr lvl="0" algn="r" rtl="1">
              <a:defRPr/>
            </a:pPr>
            <a:r>
              <a:rPr lang="fa-IR" sz="3200" dirty="0">
                <a:solidFill>
                  <a:schemeClr val="tx1"/>
                </a:solidFill>
                <a:latin typeface="IranNastaliq" panose="02020505000000020003" pitchFamily="18" charset="0"/>
                <a:cs typeface="B Titr" panose="00000700000000000000" pitchFamily="2" charset="-78"/>
              </a:rPr>
              <a:t>     ضعف مشارکت پذیری کارکنان</a:t>
            </a:r>
            <a:endParaRPr kumimoji="0" lang="en-US" sz="4000" b="0" i="0" u="none" strike="noStrike" kern="1200" cap="none" spc="0" normalizeH="0" baseline="0" noProof="0" dirty="0">
              <a:ln>
                <a:noFill/>
              </a:ln>
              <a:solidFill>
                <a:schemeClr val="tx1"/>
              </a:solidFill>
              <a:effectLst/>
              <a:uLnTx/>
              <a:uFillTx/>
              <a:latin typeface="IranNastaliq" panose="02020505000000020003" pitchFamily="18" charset="0"/>
              <a:ea typeface="+mn-ea"/>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برنامه ریزی و منابع انسانی</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380585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998809" y="2166780"/>
            <a:ext cx="9498098" cy="2299203"/>
          </a:xfrm>
        </p:spPr>
        <p:txBody>
          <a:bodyPr>
            <a:noAutofit/>
          </a:bodyPr>
          <a:lstStyle/>
          <a:p>
            <a:pPr algn="just" rtl="1">
              <a:lnSpc>
                <a:spcPct val="110000"/>
              </a:lnSpc>
            </a:pPr>
            <a:r>
              <a:rPr lang="fa-IR" sz="2400" dirty="0">
                <a:cs typeface="B Titr" panose="00000700000000000000" pitchFamily="2" charset="-78"/>
              </a:rPr>
              <a:t>ارتقاء کارآمدی و سلامت نظام اداری </a:t>
            </a:r>
          </a:p>
          <a:p>
            <a:pPr algn="just" rtl="1">
              <a:lnSpc>
                <a:spcPct val="110000"/>
              </a:lnSpc>
            </a:pPr>
            <a:endParaRPr lang="fa-IR" sz="2400" dirty="0">
              <a:cs typeface="B Titr" panose="00000700000000000000" pitchFamily="2" charset="-78"/>
            </a:endParaRPr>
          </a:p>
          <a:p>
            <a:pPr algn="just" rtl="1">
              <a:lnSpc>
                <a:spcPct val="110000"/>
              </a:lnSpc>
            </a:pPr>
            <a:r>
              <a:rPr lang="fa-IR" sz="2400" dirty="0">
                <a:cs typeface="B Titr" panose="00000700000000000000" pitchFamily="2" charset="-78"/>
              </a:rPr>
              <a:t>حفظ شان و ارتقای منزلت اجتماعی کارکنان</a:t>
            </a: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159227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628" y="827131"/>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201420" y="1785468"/>
            <a:ext cx="10714369" cy="4851502"/>
          </a:xfrm>
        </p:spPr>
        <p:txBody>
          <a:bodyPr>
            <a:noAutofit/>
          </a:bodyPr>
          <a:lstStyle/>
          <a:p>
            <a:pPr algn="just" rtl="1">
              <a:lnSpc>
                <a:spcPct val="150000"/>
              </a:lnSpc>
            </a:pPr>
            <a:r>
              <a:rPr lang="fa-IR" sz="2000" dirty="0">
                <a:cs typeface="B Titr" panose="00000700000000000000" pitchFamily="2" charset="-78"/>
              </a:rPr>
              <a:t>تخصص‌گرایی و شایسته سالاری مبتنی بر تعهد اسلامی در نصب و ارتقای مدیران شهرداری</a:t>
            </a:r>
          </a:p>
          <a:p>
            <a:pPr algn="just" rtl="1">
              <a:lnSpc>
                <a:spcPct val="150000"/>
              </a:lnSpc>
            </a:pPr>
            <a:r>
              <a:rPr lang="fa-IR" sz="2000" dirty="0">
                <a:cs typeface="B Titr" panose="00000700000000000000" pitchFamily="2" charset="-78"/>
              </a:rPr>
              <a:t>ارتقاء فرهنگ تکریم ارباب رجوع و خدمت رسانی به شهروندان</a:t>
            </a:r>
          </a:p>
          <a:p>
            <a:pPr algn="just" rtl="1">
              <a:lnSpc>
                <a:spcPct val="150000"/>
              </a:lnSpc>
            </a:pPr>
            <a:r>
              <a:rPr lang="fa-IR" sz="2000" dirty="0">
                <a:cs typeface="B Titr" panose="00000700000000000000" pitchFamily="2" charset="-78"/>
              </a:rPr>
              <a:t>چابک سازی و متناسب سازی تشکیلات نظام اداری</a:t>
            </a:r>
          </a:p>
          <a:p>
            <a:pPr algn="just" rtl="1">
              <a:lnSpc>
                <a:spcPct val="150000"/>
              </a:lnSpc>
            </a:pPr>
            <a:r>
              <a:rPr lang="fa-IR" sz="2000" dirty="0">
                <a:cs typeface="B Titr" panose="00000700000000000000" pitchFamily="2" charset="-78"/>
              </a:rPr>
              <a:t>اصلاح رویه‌ها و قوانین مبتنی بر عدالت، شفافیت و کارامدی</a:t>
            </a:r>
          </a:p>
          <a:p>
            <a:pPr algn="just" rtl="1">
              <a:lnSpc>
                <a:spcPct val="150000"/>
              </a:lnSpc>
            </a:pPr>
            <a:r>
              <a:rPr lang="fa-IR" sz="2000" dirty="0">
                <a:cs typeface="B Titr" panose="00000700000000000000" pitchFamily="2" charset="-78"/>
              </a:rPr>
              <a:t>بهبود روش‌های جذب، رشد و توانمندسازی منابع انسانی</a:t>
            </a:r>
          </a:p>
          <a:p>
            <a:pPr algn="just" rtl="1">
              <a:lnSpc>
                <a:spcPct val="150000"/>
              </a:lnSpc>
            </a:pPr>
            <a:r>
              <a:rPr lang="fa-IR" sz="2000" dirty="0">
                <a:cs typeface="B Titr" panose="00000700000000000000" pitchFamily="2" charset="-78"/>
              </a:rPr>
              <a:t>افزایش مشارکت‌ پذیری کارکنان در فرایند تصمیم‌سازی و برنامه‌ریزی شهری</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065C6CD2-7A69-4707-AC4A-1507FA550C68}"/>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94084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628" y="827131"/>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201420" y="1785468"/>
            <a:ext cx="10714369" cy="4851502"/>
          </a:xfrm>
        </p:spPr>
        <p:txBody>
          <a:bodyPr>
            <a:noAutofit/>
          </a:bodyPr>
          <a:lstStyle/>
          <a:p>
            <a:pPr algn="just" rtl="1">
              <a:lnSpc>
                <a:spcPct val="150000"/>
              </a:lnSpc>
            </a:pPr>
            <a:r>
              <a:rPr lang="fa-IR" sz="2000" dirty="0">
                <a:cs typeface="B Titr" panose="00000700000000000000" pitchFamily="2" charset="-78"/>
              </a:rPr>
              <a:t>تخصص‌گرایی و شایسته سالاری مبتنی بر تعهد اسلامی در نصب و ارتقای مدیران شهرداری</a:t>
            </a:r>
          </a:p>
          <a:p>
            <a:pPr algn="just" rtl="1">
              <a:lnSpc>
                <a:spcPct val="150000"/>
              </a:lnSpc>
            </a:pPr>
            <a:r>
              <a:rPr lang="fa-IR" sz="2000" dirty="0">
                <a:cs typeface="B Titr" panose="00000700000000000000" pitchFamily="2" charset="-78"/>
              </a:rPr>
              <a:t>ارتقاء فرهنگ تکریم ارباب رجوع و خدمت رسانی به شهروندان</a:t>
            </a:r>
          </a:p>
          <a:p>
            <a:pPr algn="just" rtl="1">
              <a:lnSpc>
                <a:spcPct val="150000"/>
              </a:lnSpc>
            </a:pPr>
            <a:r>
              <a:rPr lang="fa-IR" sz="2000" dirty="0">
                <a:cs typeface="B Titr" panose="00000700000000000000" pitchFamily="2" charset="-78"/>
              </a:rPr>
              <a:t>چابک سازی و متناسب سازی تشکیلات نظام اداری</a:t>
            </a:r>
          </a:p>
          <a:p>
            <a:pPr algn="just" rtl="1">
              <a:lnSpc>
                <a:spcPct val="150000"/>
              </a:lnSpc>
            </a:pPr>
            <a:r>
              <a:rPr lang="fa-IR" sz="2000" dirty="0">
                <a:cs typeface="B Titr" panose="00000700000000000000" pitchFamily="2" charset="-78"/>
              </a:rPr>
              <a:t>اصلاح رویه‌ها و قوانین مبتنی بر عدالت، شفافیت و کارامدی</a:t>
            </a:r>
          </a:p>
          <a:p>
            <a:pPr algn="just" rtl="1">
              <a:lnSpc>
                <a:spcPct val="150000"/>
              </a:lnSpc>
            </a:pPr>
            <a:r>
              <a:rPr lang="fa-IR" sz="2000" dirty="0">
                <a:cs typeface="B Titr" panose="00000700000000000000" pitchFamily="2" charset="-78"/>
              </a:rPr>
              <a:t>بهبود روش‌های جذب، رشد و توانمندسازی منابع انسانی</a:t>
            </a:r>
          </a:p>
          <a:p>
            <a:pPr algn="just" rtl="1">
              <a:lnSpc>
                <a:spcPct val="150000"/>
              </a:lnSpc>
            </a:pPr>
            <a:r>
              <a:rPr lang="fa-IR" sz="2000" dirty="0">
                <a:cs typeface="B Titr" panose="00000700000000000000" pitchFamily="2" charset="-78"/>
              </a:rPr>
              <a:t>افزایش مشارکت‌ پذیری کارکنان در فرایند تصمیم‌سازی و برنامه‌ریزی شهری</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AE70FB82-CC6B-464C-AD20-32085100BC3D}"/>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4262814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878240"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840883" y="315880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529081" y="1404480"/>
            <a:ext cx="7327359" cy="4154984"/>
          </a:xfrm>
          <a:prstGeom prst="rect">
            <a:avLst/>
          </a:prstGeom>
        </p:spPr>
        <p:txBody>
          <a:bodyPr wrap="square">
            <a:spAutoFit/>
          </a:bodyPr>
          <a:lstStyle/>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ایجاد دبیرخانه پیگیری امور شهر با محوریت شهرداری از سایر قوا</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اصلاح و بهینه سازی ساختار شهرداری در جهت بهینه سازی عملکرد در سطح ستاد، مناطق، نواحی، سازمان ها و شرکت ها</a:t>
            </a:r>
          </a:p>
          <a:p>
            <a:pPr marL="34290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200 سند، طرح، دستورالعمل و لایحه بر اساس پیش بینی سند چشم انداز 1402</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تشکیل دیوان محاسبات شهر با مشارکت شورای شهر</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بهینه سازی درصدی از منابع انسانی شهرداری تهران در سال نخست</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شناسایی فرآیندهای اولویت‌دار محمل فساد در شهرداری طی ۶ ماه و حل آن طی 6 تا ۱۸ ماه</a:t>
            </a:r>
          </a:p>
          <a:p>
            <a:pPr lvl="0" algn="justLow" rtl="1"/>
            <a:endPar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309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878240"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840883" y="315880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529081" y="1404480"/>
            <a:ext cx="7327359" cy="4893647"/>
          </a:xfrm>
          <a:prstGeom prst="rect">
            <a:avLst/>
          </a:prstGeom>
        </p:spPr>
        <p:txBody>
          <a:bodyPr wrap="square">
            <a:spAutoFit/>
          </a:bodyPr>
          <a:lstStyle/>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ارایه برنامه برای متوازن سازی و عادلانه سازی استفاده از خدمات عمومی در مناطق کم توازن شهری</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تجمیع مقررات، مقررات زدايي و تسهيل صدور مجوزها</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قاعده تعارض منافع در تصمیمات شهری و ابطال تصمیمات شهری اتخاذ شده توسط مدیران دارای تعارض منافع در امورات شهری (بازرس ویژه تعارض منافع)</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انتشار گزارش فصلی از عملکرد شهرداری تهران در تمام سطوح</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قانون رسیدگی به دارایی مقامات، مسئولان برای مدیران ارشد شهرداری تهران</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اجرای مشارکت‌دهی شهروندان در روند اداره شهر از طریق اعلان عمومی و برخط پروژه‌ها</a:t>
            </a:r>
          </a:p>
          <a:p>
            <a:pPr marL="342900" lvl="0" indent="-342900" algn="justLow" rtl="1">
              <a:buFont typeface="Wingdings" panose="05000000000000000000" pitchFamily="2" charset="2"/>
              <a:buChar char="§"/>
            </a:pPr>
            <a:r>
              <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rPr>
              <a:t>طرح حقوق کارکردی کارکنان شهرداری</a:t>
            </a:r>
          </a:p>
          <a:p>
            <a:pPr lvl="0" algn="justLow" rtl="1"/>
            <a:endParaRPr lang="fa-IR" sz="24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045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t="-1000" b="-1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FC879BDA-44AB-453A-9D85-E56319699FB9}"/>
              </a:ext>
            </a:extLst>
          </p:cNvPr>
          <p:cNvSpPr/>
          <p:nvPr/>
        </p:nvSpPr>
        <p:spPr>
          <a:xfrm>
            <a:off x="6428512" y="651114"/>
            <a:ext cx="3954162" cy="584775"/>
          </a:xfrm>
          <a:prstGeom prst="rect">
            <a:avLst/>
          </a:prstGeom>
        </p:spPr>
        <p:txBody>
          <a:bodyPr wrap="square">
            <a:spAutoFit/>
          </a:bodyPr>
          <a:lstStyle/>
          <a:p>
            <a:pPr lvl="0" algn="ctr">
              <a:defRPr/>
            </a:pPr>
            <a:r>
              <a:rPr lang="fa-IR" sz="32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rPr>
              <a:t>اهم چالش ها</a:t>
            </a:r>
            <a:endParaRPr lang="en-US" sz="2000" dirty="0">
              <a:solidFill>
                <a:prstClr val="black">
                  <a:lumMod val="65000"/>
                  <a:lumOff val="35000"/>
                </a:prstClr>
              </a:solidFill>
              <a:latin typeface="IranNastaliq" panose="02020505000000020003" pitchFamily="18" charset="0"/>
              <a:ea typeface="w_Nian" panose="02000500000000020004" pitchFamily="2" charset="-78"/>
              <a:cs typeface="B Titr" panose="00000700000000000000" pitchFamily="2" charset="-78"/>
            </a:endParaRPr>
          </a:p>
        </p:txBody>
      </p:sp>
      <p:sp>
        <p:nvSpPr>
          <p:cNvPr id="7" name="Rectangle 6">
            <a:extLst>
              <a:ext uri="{FF2B5EF4-FFF2-40B4-BE49-F238E27FC236}">
                <a16:creationId xmlns:a16="http://schemas.microsoft.com/office/drawing/2014/main" xmlns="" id="{886E48B1-7E09-4970-9E28-84965C3A52B0}"/>
              </a:ext>
            </a:extLst>
          </p:cNvPr>
          <p:cNvSpPr/>
          <p:nvPr/>
        </p:nvSpPr>
        <p:spPr>
          <a:xfrm>
            <a:off x="0" y="1684420"/>
            <a:ext cx="12192000" cy="5197641"/>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     ناکارآمدی در بهره مندی از ظرفیت های سرمایه گذاری و مشارکت های عمومی و خصوصی در تعریف و اجرای طرح های توسعه شهری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ناکارآمدی در بکارگیری شیوه های نوین درآمدزایی و ناپایداری درآمدها</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پایین بودن سطح شفافیت و انضباط مالی در شهرداری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عدم موفقیت در جلب حمایت دولت در طرح های توسعه شهری علی رغم وجود قوانین متعدد و همراهی دولت</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باال بودن قیمت تمام شده پروژه های شهری و ارائه خدمات نگهداشت شهر در کالن شهر تهران</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شرایط اقتصادی موجود کشور و تاثیر آن بر افزایش فاصله میان درآمدها و هزینه های اجرای پروژه های شهری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باال بودن دیون سنواتی و تعهدات مالی ) ازجمله بدهی بانکی (</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عدم توجه کافی و بهره گیری از تجربه و توان مدیریتی کارکنان شهرداری تهران</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وجود سکوت سازمانی در الیه های مختلف مدیریت شهری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عدم هماهنگی بین بخشی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عدم موفقیت در بکارگیری زیرساخت های شهر هوشمند در ماموریت های شهری</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عدم استقرار کامل نظام بودجه ریزی مبتنی بر عملکرد و عدم انطباق بودجه ریزی بر مبنای برنامه</a:t>
            </a:r>
          </a:p>
          <a:p>
            <a:pPr marL="457200" marR="0" lvl="0" indent="-4572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fa-IR" sz="1600" b="0" i="0" u="none" strike="noStrike" kern="1200" cap="none" spc="0" normalizeH="0" baseline="0" noProof="0" dirty="0">
                <a:ln>
                  <a:noFill/>
                </a:ln>
                <a:solidFill>
                  <a:schemeClr val="tx1"/>
                </a:solidFill>
                <a:effectLst/>
                <a:uLnTx/>
                <a:uFillTx/>
                <a:latin typeface="IranNastaliq" panose="02020505000000020003" pitchFamily="18" charset="0"/>
                <a:cs typeface="B Titr" panose="00000700000000000000" pitchFamily="2" charset="-78"/>
              </a:rPr>
              <a:t>فقدان نظام جامع آماری موثر و کارآمد در شهرداری تهران</a:t>
            </a:r>
          </a:p>
          <a:p>
            <a:pPr marL="571500" marR="0" lvl="0" indent="-571500" algn="r" defTabSz="914400" rtl="1"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IranNastaliq" panose="02020505000000020003" pitchFamily="18" charset="0"/>
              <a:ea typeface="+mn-ea"/>
              <a:cs typeface="B Titr" panose="00000700000000000000" pitchFamily="2" charset="-78"/>
            </a:endParaRPr>
          </a:p>
        </p:txBody>
      </p:sp>
      <p:sp>
        <p:nvSpPr>
          <p:cNvPr id="2" name="Rectangle 1">
            <a:extLst>
              <a:ext uri="{FF2B5EF4-FFF2-40B4-BE49-F238E27FC236}">
                <a16:creationId xmlns:a16="http://schemas.microsoft.com/office/drawing/2014/main" xmlns="" id="{4263C797-5740-4046-B27C-6EBFB5AE1F2B}"/>
              </a:ext>
            </a:extLst>
          </p:cNvPr>
          <p:cNvSpPr/>
          <p:nvPr/>
        </p:nvSpPr>
        <p:spPr>
          <a:xfrm>
            <a:off x="-1" y="623428"/>
            <a:ext cx="6608619" cy="5847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8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rPr>
              <a:t>مالی و اقتصادی</a:t>
            </a:r>
            <a:endParaRPr kumimoji="0" lang="en-US" sz="2400" b="0" i="0" u="none" strike="noStrike" kern="1200" cap="none" spc="0" normalizeH="0" baseline="0" noProof="0" dirty="0">
              <a:ln>
                <a:noFill/>
              </a:ln>
              <a:solidFill>
                <a:prstClr val="white"/>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pic>
        <p:nvPicPr>
          <p:cNvPr id="9" name="Picture 8">
            <a:extLst>
              <a:ext uri="{FF2B5EF4-FFF2-40B4-BE49-F238E27FC236}">
                <a16:creationId xmlns:a16="http://schemas.microsoft.com/office/drawing/2014/main" xmlns="" id="{DE29DB21-6C33-4EC2-904C-C94463844112}"/>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l="17134" r="26054"/>
          <a:stretch/>
        </p:blipFill>
        <p:spPr>
          <a:xfrm>
            <a:off x="9958231" y="56307"/>
            <a:ext cx="1630488" cy="1638721"/>
          </a:xfrm>
          <a:prstGeom prst="rect">
            <a:avLst/>
          </a:prstGeom>
        </p:spPr>
      </p:pic>
    </p:spTree>
    <p:extLst>
      <p:ext uri="{BB962C8B-B14F-4D97-AF65-F5344CB8AC3E}">
        <p14:creationId xmlns:p14="http://schemas.microsoft.com/office/powerpoint/2010/main" val="299486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5586" y="953740"/>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اهداف</a:t>
            </a:r>
          </a:p>
        </p:txBody>
      </p:sp>
      <p:sp>
        <p:nvSpPr>
          <p:cNvPr id="3" name="Content Placeholder 2"/>
          <p:cNvSpPr>
            <a:spLocks noGrp="1"/>
          </p:cNvSpPr>
          <p:nvPr>
            <p:ph idx="1"/>
          </p:nvPr>
        </p:nvSpPr>
        <p:spPr>
          <a:xfrm>
            <a:off x="870472" y="1780170"/>
            <a:ext cx="9498098" cy="2299203"/>
          </a:xfrm>
        </p:spPr>
        <p:txBody>
          <a:bodyPr>
            <a:noAutofit/>
          </a:bodyPr>
          <a:lstStyle/>
          <a:p>
            <a:pPr marL="0" indent="0" algn="just" rtl="1">
              <a:lnSpc>
                <a:spcPct val="110000"/>
              </a:lnSpc>
              <a:buNone/>
            </a:pPr>
            <a:endParaRPr lang="fa-IR" sz="2400" dirty="0">
              <a:cs typeface="B Titr" panose="00000700000000000000" pitchFamily="2" charset="-78"/>
            </a:endParaRPr>
          </a:p>
          <a:p>
            <a:pPr algn="just" rtl="1">
              <a:lnSpc>
                <a:spcPct val="110000"/>
              </a:lnSpc>
            </a:pPr>
            <a:r>
              <a:rPr lang="fa-IR" sz="2400" dirty="0">
                <a:cs typeface="B Titr" panose="00000700000000000000" pitchFamily="2" charset="-78"/>
              </a:rPr>
              <a:t>مدیریت اثربخش در حوزه سرمایه انسانی </a:t>
            </a:r>
          </a:p>
          <a:p>
            <a:pPr algn="just" rtl="1">
              <a:lnSpc>
                <a:spcPct val="110000"/>
              </a:lnSpc>
            </a:pPr>
            <a:r>
              <a:rPr lang="fa-IR" sz="2400" dirty="0">
                <a:cs typeface="B Titr" panose="00000700000000000000" pitchFamily="2" charset="-78"/>
              </a:rPr>
              <a:t>هوشمند سازی و شفافیت در شهر و شهرداری تهران</a:t>
            </a:r>
          </a:p>
          <a:p>
            <a:pPr algn="just" rtl="1">
              <a:lnSpc>
                <a:spcPct val="110000"/>
              </a:lnSpc>
            </a:pPr>
            <a:r>
              <a:rPr lang="fa-IR" sz="2400" dirty="0">
                <a:cs typeface="B Titr" panose="00000700000000000000" pitchFamily="2" charset="-78"/>
              </a:rPr>
              <a:t>شناسایی منابع و ظرفیت های جدید درآمدزایی</a:t>
            </a:r>
          </a:p>
          <a:p>
            <a:pPr algn="just" rtl="1">
              <a:lnSpc>
                <a:spcPct val="110000"/>
              </a:lnSpc>
            </a:pPr>
            <a:r>
              <a:rPr lang="fa-IR" sz="2400" dirty="0">
                <a:cs typeface="B Titr" panose="00000700000000000000" pitchFamily="2" charset="-78"/>
              </a:rPr>
              <a:t>ایجاد زمینه و انگیزه برای جذب سرمایه گذار در پروژه های شهری</a:t>
            </a:r>
          </a:p>
          <a:p>
            <a:pPr algn="just" rtl="1">
              <a:lnSpc>
                <a:spcPct val="110000"/>
              </a:lnSpc>
            </a:pPr>
            <a:r>
              <a:rPr lang="fa-IR" sz="2400" dirty="0">
                <a:cs typeface="B Titr" panose="00000700000000000000" pitchFamily="2" charset="-78"/>
              </a:rPr>
              <a:t>ستقرار نظام تعامل کارآمد و همافزا میان دولت و شهرداری با تاکید بر پیوند اقتصادی در شهر تهران و ایجاد زمینه تعامل ویژه و اثربخش شهرداری با دولت و نظام بانکی</a:t>
            </a:r>
          </a:p>
          <a:p>
            <a:pPr algn="just" rtl="1">
              <a:lnSpc>
                <a:spcPct val="110000"/>
              </a:lnSpc>
            </a:pPr>
            <a:r>
              <a:rPr lang="fa-IR" sz="2400" dirty="0">
                <a:cs typeface="B Titr" panose="00000700000000000000" pitchFamily="2" charset="-78"/>
              </a:rPr>
              <a:t>شفافیت در کلیه اقدامات و فرایندهای مدیریتی و اجرایی بمنظور جلوگیری از فساد</a:t>
            </a:r>
          </a:p>
          <a:p>
            <a:pPr algn="just" rtl="1">
              <a:lnSpc>
                <a:spcPct val="110000"/>
              </a:lnSpc>
            </a:pPr>
            <a:endParaRPr lang="fa-IR" sz="2400" dirty="0">
              <a:cs typeface="B Mitra" panose="00000400000000000000" pitchFamily="2" charset="-78"/>
            </a:endParaRP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3432A1D2-06A5-4466-8CA4-B7D9D12467EE}"/>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23201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628" y="827131"/>
            <a:ext cx="8231321" cy="442180"/>
          </a:xfrm>
        </p:spPr>
        <p:txBody>
          <a:bodyPr>
            <a:noAutofit/>
          </a:bodyPr>
          <a:lstStyle/>
          <a:p>
            <a:pPr algn="r" rtl="1"/>
            <a:r>
              <a:rPr lang="fa-IR" sz="3600" dirty="0">
                <a:solidFill>
                  <a:schemeClr val="accent1">
                    <a:lumMod val="75000"/>
                  </a:schemeClr>
                </a:solidFill>
                <a:latin typeface="IranNastaliq" panose="02020505000000020003" pitchFamily="18" charset="0"/>
                <a:ea typeface="+mn-ea"/>
                <a:cs typeface="B Titr" panose="00000700000000000000" pitchFamily="2" charset="-78"/>
              </a:rPr>
              <a:t>راهبردها</a:t>
            </a:r>
          </a:p>
        </p:txBody>
      </p:sp>
      <p:sp>
        <p:nvSpPr>
          <p:cNvPr id="3" name="Content Placeholder 2"/>
          <p:cNvSpPr>
            <a:spLocks noGrp="1"/>
          </p:cNvSpPr>
          <p:nvPr>
            <p:ph idx="1"/>
          </p:nvPr>
        </p:nvSpPr>
        <p:spPr>
          <a:xfrm>
            <a:off x="-267345" y="2006498"/>
            <a:ext cx="10981714" cy="4851502"/>
          </a:xfrm>
        </p:spPr>
        <p:txBody>
          <a:bodyPr>
            <a:noAutofit/>
          </a:bodyPr>
          <a:lstStyle/>
          <a:p>
            <a:pPr algn="just" rtl="1">
              <a:lnSpc>
                <a:spcPct val="150000"/>
              </a:lnSpc>
            </a:pPr>
            <a:r>
              <a:rPr lang="fa-IR" sz="2000" dirty="0">
                <a:cs typeface="B Titr" panose="00000700000000000000" pitchFamily="2" charset="-78"/>
              </a:rPr>
              <a:t>پایدارسازی منابع و اصالح نظام تامین درآمد با استفاده از روشهای نوین</a:t>
            </a:r>
          </a:p>
          <a:p>
            <a:pPr algn="just" rtl="1">
              <a:lnSpc>
                <a:spcPct val="150000"/>
              </a:lnSpc>
            </a:pPr>
            <a:r>
              <a:rPr lang="fa-IR" sz="2000" dirty="0">
                <a:cs typeface="B Titr" panose="00000700000000000000" pitchFamily="2" charset="-78"/>
              </a:rPr>
              <a:t>قانون مداری، شفافیت ، نظارت و پاسخگویی مالی و ارتقاء سالمت اداری و مبارزه با فساد ) سوت زنی (</a:t>
            </a:r>
          </a:p>
          <a:p>
            <a:pPr algn="just" rtl="1">
              <a:lnSpc>
                <a:spcPct val="150000"/>
              </a:lnSpc>
            </a:pPr>
            <a:r>
              <a:rPr lang="fa-IR" sz="2000" dirty="0">
                <a:cs typeface="B Titr" panose="00000700000000000000" pitchFamily="2" charset="-78"/>
              </a:rPr>
              <a:t>افزایش سهم سرمایه گذاری و مشارکتهای بخش عمومی- خصوصی در پروژه های شهری</a:t>
            </a:r>
          </a:p>
          <a:p>
            <a:pPr algn="just" rtl="1">
              <a:lnSpc>
                <a:spcPct val="150000"/>
              </a:lnSpc>
            </a:pPr>
            <a:r>
              <a:rPr lang="fa-IR" sz="2000" dirty="0">
                <a:cs typeface="B Titr" panose="00000700000000000000" pitchFamily="2" charset="-78"/>
              </a:rPr>
              <a:t>حاکمیت مدیریت کارفرمائی و کاهش تصدی گری در ارائه خدمات به شهروندان</a:t>
            </a:r>
          </a:p>
          <a:p>
            <a:pPr algn="just" rtl="1">
              <a:lnSpc>
                <a:spcPct val="150000"/>
              </a:lnSpc>
            </a:pPr>
            <a:r>
              <a:rPr lang="fa-IR" sz="2000" dirty="0">
                <a:cs typeface="B Titr" panose="00000700000000000000" pitchFamily="2" charset="-78"/>
              </a:rPr>
              <a:t>تبدیل تهران به شهری هوشمند در راستای ارتقاء و تسهیل در خدمات به شهروندان</a:t>
            </a:r>
          </a:p>
          <a:p>
            <a:pPr algn="just" rtl="1">
              <a:lnSpc>
                <a:spcPct val="150000"/>
              </a:lnSpc>
            </a:pPr>
            <a:r>
              <a:rPr lang="fa-IR" sz="2000" dirty="0">
                <a:cs typeface="B Titr" panose="00000700000000000000" pitchFamily="2" charset="-78"/>
              </a:rPr>
              <a:t>شناسایی نیروهای کارآمد و توانمند با ساماندهی ، بهسازی و ارتقاء سطح کیفی و بکارگیری آنان</a:t>
            </a:r>
          </a:p>
        </p:txBody>
      </p:sp>
      <p:cxnSp>
        <p:nvCxnSpPr>
          <p:cNvPr id="4" name="Straight Connector 3">
            <a:extLst>
              <a:ext uri="{FF2B5EF4-FFF2-40B4-BE49-F238E27FC236}">
                <a16:creationId xmlns:a16="http://schemas.microsoft.com/office/drawing/2014/main" xmlns="" id="{8DAB58E8-B3D7-4927-9D1D-BEFD33B68E7E}"/>
              </a:ext>
            </a:extLst>
          </p:cNvPr>
          <p:cNvCxnSpPr>
            <a:cxnSpLocks/>
          </p:cNvCxnSpPr>
          <p:nvPr/>
        </p:nvCxnSpPr>
        <p:spPr>
          <a:xfrm>
            <a:off x="10915789" y="827131"/>
            <a:ext cx="0" cy="5372100"/>
          </a:xfrm>
          <a:prstGeom prst="line">
            <a:avLst/>
          </a:prstGeom>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xmlns="" id="{1519A8BD-0B8D-45AD-9F43-91CEC44D93CC}"/>
              </a:ext>
            </a:extLst>
          </p:cNvPr>
          <p:cNvPicPr>
            <a:picLocks noChangeAspect="1"/>
          </p:cNvPicPr>
          <p:nvPr/>
        </p:nvPicPr>
        <p:blipFill>
          <a:blip r:embed="rId3"/>
          <a:stretch>
            <a:fillRect/>
          </a:stretch>
        </p:blipFill>
        <p:spPr>
          <a:xfrm>
            <a:off x="298988" y="182880"/>
            <a:ext cx="2792210" cy="1597290"/>
          </a:xfrm>
          <a:prstGeom prst="rect">
            <a:avLst/>
          </a:prstGeom>
          <a:effectLst>
            <a:glow rad="127000">
              <a:schemeClr val="bg2"/>
            </a:glow>
          </a:effectLst>
        </p:spPr>
      </p:pic>
    </p:spTree>
    <p:extLst>
      <p:ext uri="{BB962C8B-B14F-4D97-AF65-F5344CB8AC3E}">
        <p14:creationId xmlns:p14="http://schemas.microsoft.com/office/powerpoint/2010/main" val="370039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6A0516D-5ABB-4D81-83BF-120E50CEA3F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17134" r="26054"/>
          <a:stretch/>
        </p:blipFill>
        <p:spPr>
          <a:xfrm>
            <a:off x="7290486" y="1381569"/>
            <a:ext cx="4074288" cy="4094862"/>
          </a:xfrm>
          <a:prstGeom prst="rect">
            <a:avLst/>
          </a:prstGeom>
        </p:spPr>
      </p:pic>
      <p:sp>
        <p:nvSpPr>
          <p:cNvPr id="12" name="Rectangle 11">
            <a:extLst>
              <a:ext uri="{FF2B5EF4-FFF2-40B4-BE49-F238E27FC236}">
                <a16:creationId xmlns:a16="http://schemas.microsoft.com/office/drawing/2014/main" xmlns="" id="{BCFE8E2F-D474-4B45-9F68-9F898F3AC8A6}"/>
              </a:ext>
            </a:extLst>
          </p:cNvPr>
          <p:cNvSpPr/>
          <p:nvPr/>
        </p:nvSpPr>
        <p:spPr>
          <a:xfrm>
            <a:off x="203358" y="3044279"/>
            <a:ext cx="6850851" cy="830997"/>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800" b="0" i="0" u="none" strike="noStrike" kern="1200" cap="none" spc="0" normalizeH="0" baseline="0" noProof="0" dirty="0">
                <a:ln>
                  <a:noFill/>
                </a:ln>
                <a:solidFill>
                  <a:srgbClr val="E2DB46"/>
                </a:solidFill>
                <a:effectLst/>
                <a:uLnTx/>
                <a:uFillTx/>
                <a:latin typeface="IranNastaliq" panose="02020505000000020003" pitchFamily="18" charset="0"/>
                <a:ea typeface="+mn-ea"/>
                <a:cs typeface="B Titr" panose="00000700000000000000" pitchFamily="2" charset="-78"/>
              </a:rPr>
              <a:t>وضع موجود</a:t>
            </a:r>
            <a:endParaRPr kumimoji="0" lang="en-US" sz="4800" b="0" i="0" u="none" strike="noStrike" kern="1200" cap="none" spc="0" normalizeH="0" baseline="0" noProof="0" dirty="0">
              <a:ln>
                <a:noFill/>
              </a:ln>
              <a:solidFill>
                <a:srgbClr val="E2DB46"/>
              </a:solidFill>
              <a:effectLst/>
              <a:uLnTx/>
              <a:uFillTx/>
              <a:latin typeface="IranNastaliq" panose="02020505000000020003" pitchFamily="18" charset="0"/>
              <a:ea typeface="+mn-ea"/>
              <a:cs typeface="B Titr" panose="00000700000000000000" pitchFamily="2" charset="-78"/>
            </a:endParaRPr>
          </a:p>
        </p:txBody>
      </p:sp>
    </p:spTree>
    <p:extLst>
      <p:ext uri="{BB962C8B-B14F-4D97-AF65-F5344CB8AC3E}">
        <p14:creationId xmlns:p14="http://schemas.microsoft.com/office/powerpoint/2010/main" val="138080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878240"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840883" y="315880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673459" y="32084"/>
            <a:ext cx="7327359" cy="6863417"/>
          </a:xfrm>
          <a:prstGeom prst="rect">
            <a:avLst/>
          </a:prstGeom>
        </p:spPr>
        <p:txBody>
          <a:bodyPr wrap="square">
            <a:spAutoFit/>
          </a:bodyPr>
          <a:lstStyle/>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بروزرسانی حداقل ارزش امالک و سایر دارایی های شهرداری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لوایح بمنظور اخذ بروز سهم دولت از خدمات ارائه شده به شهروندان در شهرداری ها</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تعیین تکلیف نحوه تسویه بدهی ها اعم از بانکی و بدهی به پیمانکاران و ترمیم ارتباط شهرداری تهران با سیستم بانکی کشور</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هوشمندسازی ارائه خدمات با بهره گیری از فناوری های نوین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انتشار انواع صکوک ؛ استصناع و اجاره در تامین مالی طرح ها و پروژه های شهری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نقش آفرینی موثر شهرداری تهران در تعامل مطلوب با بانک شهر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استفاده از ظرفیت بازار سرمایه برای تامین هزینه های پروژه های مهم و اولویت دار شهری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استفاده از توان مالی بخش خصوصی در جهت اجرای پروژ های مهم توسعه شهری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توجه به حفظ و توانمند سازی نیروی انسانی با در نظر داشتن وضعیت رفاه و معیشت کارکنان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محاسبه و اخذ بهای واقعی خدمات شهری ارائه شده و تدوین نظام کسب درآمد از فعالیت های اقتصادی فعاالن در شهر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استقرار رویکرد بودجه ریزی مشارکتی و بودجه ریزی مبتنی بر عملکرد</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اولویت بندی در هزینه کرد اعتبارات متناسب با تحقق درآمد با اولویت هزینه های اجتناب ناپذیر، پروژه های اولویت دار ، بدهی بانکی و پیمانکاری )با طراحی رژیم و ساختار مدون و مشخص( به همراه جلوگیری از آغاز</a:t>
            </a:r>
          </a:p>
          <a:p>
            <a:pPr lvl="0" algn="justLow" rtl="1"/>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760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64079197-1114-4F34-823A-DA808DA63478}"/>
              </a:ext>
            </a:extLst>
          </p:cNvPr>
          <p:cNvSpPr/>
          <p:nvPr/>
        </p:nvSpPr>
        <p:spPr>
          <a:xfrm>
            <a:off x="1206517" y="976833"/>
            <a:ext cx="6809067" cy="52050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xmlns="" id="{ECC9CBC5-BBA0-4442-8C72-A5928AD31163}"/>
              </a:ext>
            </a:extLst>
          </p:cNvPr>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878240" y="2683652"/>
            <a:ext cx="2796263" cy="1596642"/>
          </a:xfrm>
          <a:prstGeom prst="rect">
            <a:avLst/>
          </a:prstGeom>
        </p:spPr>
      </p:pic>
      <p:sp>
        <p:nvSpPr>
          <p:cNvPr id="3" name="Rectangle 2">
            <a:extLst>
              <a:ext uri="{FF2B5EF4-FFF2-40B4-BE49-F238E27FC236}">
                <a16:creationId xmlns:a16="http://schemas.microsoft.com/office/drawing/2014/main" xmlns="" id="{D82D42E8-C663-44DD-B31A-651424C4AB58}"/>
              </a:ext>
            </a:extLst>
          </p:cNvPr>
          <p:cNvSpPr/>
          <p:nvPr/>
        </p:nvSpPr>
        <p:spPr>
          <a:xfrm>
            <a:off x="5840883" y="3158807"/>
            <a:ext cx="693323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rPr>
              <a:t>اهم برنامه ها</a:t>
            </a:r>
            <a:endParaRPr kumimoji="0" lang="en-US" sz="3600" b="0" i="0" u="none" strike="noStrike" kern="1200" cap="none" spc="0" normalizeH="0" baseline="0" noProof="0" dirty="0">
              <a:ln>
                <a:noFill/>
              </a:ln>
              <a:solidFill>
                <a:srgbClr val="E2DB46"/>
              </a:solidFill>
              <a:effectLst/>
              <a:uLnTx/>
              <a:uFillTx/>
              <a:latin typeface="IranNastaliq" panose="02020505000000020003" pitchFamily="18" charset="0"/>
              <a:ea typeface="w_Nian" panose="02000500000000020004" pitchFamily="2" charset="-78"/>
              <a:cs typeface="B Titr" panose="00000700000000000000" pitchFamily="2" charset="-78"/>
            </a:endParaRPr>
          </a:p>
        </p:txBody>
      </p:sp>
      <p:sp>
        <p:nvSpPr>
          <p:cNvPr id="2" name="Rectangle 1">
            <a:extLst>
              <a:ext uri="{FF2B5EF4-FFF2-40B4-BE49-F238E27FC236}">
                <a16:creationId xmlns:a16="http://schemas.microsoft.com/office/drawing/2014/main" xmlns="" id="{C8C399F4-8ED6-46B8-8FCF-E32124D6A4AC}"/>
              </a:ext>
            </a:extLst>
          </p:cNvPr>
          <p:cNvSpPr/>
          <p:nvPr/>
        </p:nvSpPr>
        <p:spPr>
          <a:xfrm>
            <a:off x="673459" y="32084"/>
            <a:ext cx="7327359" cy="6863417"/>
          </a:xfrm>
          <a:prstGeom prst="rect">
            <a:avLst/>
          </a:prstGeom>
        </p:spPr>
        <p:txBody>
          <a:bodyPr wrap="square">
            <a:spAutoFit/>
          </a:bodyPr>
          <a:lstStyle/>
          <a:p>
            <a:pPr marL="342900" lvl="0" indent="-342900" algn="justLow" rtl="1">
              <a:buFont typeface="Wingdings" panose="05000000000000000000" pitchFamily="2" charset="2"/>
              <a:buChar char="§"/>
            </a:pPr>
            <a:endPar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پروژه های جدید فاقد اولویت خصوصا تحت عناوین جدید اما با همان ماهیت قبلی )نظیر برخی از پروژه های خرد مقیاس که ماهیتا همان فعالیت های پیشین شهرداری هستند</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استقرار کامل نظام فنی و اجرایی در شهرداری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اخذ تمام و کمال سهم شهرداری تهران از محل مالیات بر ارزش افزوده از قانون مالیات بر ارزش افزوده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رایزنی با دولت جهت در اولویت گذاشتن فاینانس مترو در شورای اقتصاد )که دبیرخانه آن در سازمان برنامه و بودجه مستقر است.(</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پیگیری تحقق مطالبات شهرداری از دولت طی یک فرایند و برنامه مشخص</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پیگیری پیش بینی اعتبارات قانونی الزم برای پرداخت در قالب لوایح بودجه های سنواتی کل کشور از جمله در ارتباط با ماده 1۶ قانون حمایت از تولید مسکن ارزان قیمت، جرائم راهنمایی و رانندگی و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بازنگری در فرآیند اجرا و کنترل بودجه )مبادله موافقتنامه، تخصیص اعتبار( و انعقاد قرار داد</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تدوین برنامه عملیاتی توسعه و توانمندسازی سرمایه انسانی در شهرداری تهران</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استفاده حداکثری از سازو کارهای رقابتی برای برون سپاری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برقراری نظام شناسایی و ایفای حقوق و وصول مطالبات شهرداری تهران </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تالش برای اخذ سهم شهرداری تهران از محل سود سهام شرکت ها )سود انباشته، سنوات قبل و بودجه سالجاری(</a:t>
            </a:r>
          </a:p>
          <a:p>
            <a:pPr marL="342900" lvl="0" indent="-342900" algn="justLow" rtl="1">
              <a:buFont typeface="Wingdings" panose="05000000000000000000" pitchFamily="2" charset="2"/>
              <a:buChar char="§"/>
            </a:pPr>
            <a:r>
              <a:rPr lang="fa-IR" sz="2000" b="1" dirty="0">
                <a:solidFill>
                  <a:prstClr val="black"/>
                </a:solidFill>
                <a:latin typeface="Calibri" panose="020F0502020204030204" pitchFamily="34" charset="0"/>
                <a:ea typeface="Calibri" panose="020F0502020204030204" pitchFamily="34" charset="0"/>
                <a:cs typeface="B Nazanin" panose="00000400000000000000" pitchFamily="2" charset="-78"/>
              </a:rPr>
              <a:t>بسترسازی و تدوین الزامات حقوقی بمنظورتحقق پذیری حداکثری برنامه ها و بودجه</a:t>
            </a:r>
          </a:p>
        </p:txBody>
      </p:sp>
      <p:sp>
        <p:nvSpPr>
          <p:cNvPr id="6" name="Rectangle 5">
            <a:extLst>
              <a:ext uri="{FF2B5EF4-FFF2-40B4-BE49-F238E27FC236}">
                <a16:creationId xmlns:a16="http://schemas.microsoft.com/office/drawing/2014/main" xmlns="" id="{C7E49C46-E357-468C-A53E-8BC6DEC39216}"/>
              </a:ext>
            </a:extLst>
          </p:cNvPr>
          <p:cNvSpPr/>
          <p:nvPr/>
        </p:nvSpPr>
        <p:spPr>
          <a:xfrm>
            <a:off x="8100432" y="976833"/>
            <a:ext cx="18288" cy="5205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93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06A0516D-5ABB-4D81-83BF-120E50CEA3F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17134" r="26054"/>
          <a:stretch/>
        </p:blipFill>
        <p:spPr>
          <a:xfrm>
            <a:off x="5563286" y="1381568"/>
            <a:ext cx="4074288" cy="409486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3521" y="2448088"/>
            <a:ext cx="2203028" cy="2173152"/>
          </a:xfrm>
          <a:prstGeom prst="rect">
            <a:avLst/>
          </a:prstGeom>
        </p:spPr>
      </p:pic>
    </p:spTree>
    <p:extLst>
      <p:ext uri="{BB962C8B-B14F-4D97-AF65-F5344CB8AC3E}">
        <p14:creationId xmlns:p14="http://schemas.microsoft.com/office/powerpoint/2010/main" val="413365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Rectangle 2"/>
          <p:cNvSpPr/>
          <p:nvPr/>
        </p:nvSpPr>
        <p:spPr>
          <a:xfrm>
            <a:off x="2846044" y="812306"/>
            <a:ext cx="6061000" cy="584775"/>
          </a:xfrm>
          <a:prstGeom prst="rect">
            <a:avLst/>
          </a:prstGeom>
        </p:spPr>
        <p:txBody>
          <a:bodyPr wrap="square">
            <a:spAutoFit/>
          </a:bodyPr>
          <a:lstStyle/>
          <a:p>
            <a:pPr algn="r"/>
            <a:r>
              <a:rPr lang="fa-IR" sz="3200" b="1" dirty="0">
                <a:solidFill>
                  <a:schemeClr val="tx1">
                    <a:lumMod val="75000"/>
                  </a:schemeClr>
                </a:solidFill>
                <a:latin typeface="w_Nian" panose="02000500000000020004" pitchFamily="2" charset="-78"/>
                <a:ea typeface="w_Nian" panose="02000500000000020004" pitchFamily="2" charset="-78"/>
                <a:cs typeface="B Titr" panose="00000700000000000000" pitchFamily="2" charset="-78"/>
              </a:rPr>
              <a:t>برخی واقعیت‌های شهر و شهرداری تهران</a:t>
            </a:r>
            <a:endParaRPr lang="en-US" sz="3200" b="1" dirty="0">
              <a:solidFill>
                <a:schemeClr val="tx1">
                  <a:lumMod val="75000"/>
                </a:schemeClr>
              </a:solidFill>
              <a:latin typeface="w_Nian" panose="02000500000000020004" pitchFamily="2" charset="-78"/>
              <a:ea typeface="w_Nian" panose="02000500000000020004" pitchFamily="2" charset="-78"/>
              <a:cs typeface="B Titr" panose="00000700000000000000" pitchFamily="2" charset="-78"/>
            </a:endParaRPr>
          </a:p>
        </p:txBody>
      </p:sp>
      <p:sp>
        <p:nvSpPr>
          <p:cNvPr id="6" name="Oval 5"/>
          <p:cNvSpPr/>
          <p:nvPr/>
        </p:nvSpPr>
        <p:spPr>
          <a:xfrm>
            <a:off x="218268" y="1815189"/>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ساختار فربه سازمانی</a:t>
            </a:r>
          </a:p>
        </p:txBody>
      </p:sp>
      <p:sp>
        <p:nvSpPr>
          <p:cNvPr id="7" name="Oval 6"/>
          <p:cNvSpPr/>
          <p:nvPr/>
        </p:nvSpPr>
        <p:spPr>
          <a:xfrm>
            <a:off x="2154135" y="1849314"/>
            <a:ext cx="1834707" cy="1834707"/>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a:solidFill>
                  <a:schemeClr val="bg1"/>
                </a:solidFill>
                <a:cs typeface="B Titr" panose="00000700000000000000" pitchFamily="2" charset="-78"/>
              </a:rPr>
              <a:t>بدهی‌ 70 </a:t>
            </a:r>
            <a:r>
              <a:rPr lang="fa-IR" dirty="0">
                <a:solidFill>
                  <a:schemeClr val="bg1"/>
                </a:solidFill>
                <a:cs typeface="B Titr" panose="00000700000000000000" pitchFamily="2" charset="-78"/>
              </a:rPr>
              <a:t>هزار  </a:t>
            </a:r>
            <a:r>
              <a:rPr lang="fa-IR">
                <a:solidFill>
                  <a:schemeClr val="bg1"/>
                </a:solidFill>
                <a:cs typeface="B Titr" panose="00000700000000000000" pitchFamily="2" charset="-78"/>
              </a:rPr>
              <a:t>میلیارد تومانی</a:t>
            </a:r>
            <a:endParaRPr lang="fa-IR" dirty="0">
              <a:solidFill>
                <a:schemeClr val="bg1"/>
              </a:solidFill>
              <a:cs typeface="B Titr" panose="00000700000000000000" pitchFamily="2" charset="-78"/>
            </a:endParaRPr>
          </a:p>
        </p:txBody>
      </p:sp>
      <p:sp>
        <p:nvSpPr>
          <p:cNvPr id="8" name="Oval 7"/>
          <p:cNvSpPr/>
          <p:nvPr/>
        </p:nvSpPr>
        <p:spPr>
          <a:xfrm>
            <a:off x="4036351" y="1788474"/>
            <a:ext cx="1886194"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رانت خواری، فساد و عدم شفافیت کافی اداری</a:t>
            </a:r>
          </a:p>
        </p:txBody>
      </p:sp>
      <p:sp>
        <p:nvSpPr>
          <p:cNvPr id="10" name="Oval 9"/>
          <p:cNvSpPr/>
          <p:nvPr/>
        </p:nvSpPr>
        <p:spPr>
          <a:xfrm>
            <a:off x="6042066" y="1827386"/>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20 ملیون سفر </a:t>
            </a:r>
            <a:r>
              <a:rPr lang="fa-IR">
                <a:solidFill>
                  <a:schemeClr val="bg1"/>
                </a:solidFill>
                <a:cs typeface="B Titr" panose="00000700000000000000" pitchFamily="2" charset="-78"/>
              </a:rPr>
              <a:t>روزانه درون </a:t>
            </a:r>
            <a:r>
              <a:rPr lang="fa-IR" dirty="0">
                <a:solidFill>
                  <a:schemeClr val="bg1"/>
                </a:solidFill>
                <a:cs typeface="B Titr" panose="00000700000000000000" pitchFamily="2" charset="-78"/>
              </a:rPr>
              <a:t>شهری</a:t>
            </a:r>
          </a:p>
        </p:txBody>
      </p:sp>
      <p:sp>
        <p:nvSpPr>
          <p:cNvPr id="11" name="Oval 10"/>
          <p:cNvSpPr/>
          <p:nvPr/>
        </p:nvSpPr>
        <p:spPr>
          <a:xfrm>
            <a:off x="9989226" y="1841438"/>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sz="1600" dirty="0">
                <a:solidFill>
                  <a:schemeClr val="bg1"/>
                </a:solidFill>
                <a:cs typeface="B Titr" panose="00000700000000000000" pitchFamily="2" charset="-78"/>
              </a:rPr>
              <a:t>350 روز هوای غیر پاک</a:t>
            </a:r>
          </a:p>
        </p:txBody>
      </p:sp>
      <p:sp>
        <p:nvSpPr>
          <p:cNvPr id="12" name="Oval 11"/>
          <p:cNvSpPr/>
          <p:nvPr/>
        </p:nvSpPr>
        <p:spPr>
          <a:xfrm>
            <a:off x="8024184" y="1815186"/>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درآمد 65 درصدی از تراکم فروشی</a:t>
            </a:r>
          </a:p>
        </p:txBody>
      </p:sp>
      <p:sp>
        <p:nvSpPr>
          <p:cNvPr id="18" name="Oval 17"/>
          <p:cNvSpPr/>
          <p:nvPr/>
        </p:nvSpPr>
        <p:spPr>
          <a:xfrm>
            <a:off x="155780" y="3798903"/>
            <a:ext cx="1922234" cy="1922234"/>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مشارکت کم شهروندان در اداره شهر</a:t>
            </a:r>
          </a:p>
        </p:txBody>
      </p:sp>
      <p:sp>
        <p:nvSpPr>
          <p:cNvPr id="19" name="Oval 18"/>
          <p:cNvSpPr/>
          <p:nvPr/>
        </p:nvSpPr>
        <p:spPr>
          <a:xfrm>
            <a:off x="5999730" y="3757059"/>
            <a:ext cx="1954500" cy="1954500"/>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عدم مسئولیت پذیری اجتماعی</a:t>
            </a:r>
          </a:p>
        </p:txBody>
      </p:sp>
      <p:sp>
        <p:nvSpPr>
          <p:cNvPr id="20" name="Oval 19"/>
          <p:cNvSpPr/>
          <p:nvPr/>
        </p:nvSpPr>
        <p:spPr>
          <a:xfrm>
            <a:off x="8001009" y="3757059"/>
            <a:ext cx="1954500" cy="1954500"/>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عدم مدیریت صحیح  پسماندهای مدیریت شهری</a:t>
            </a:r>
          </a:p>
        </p:txBody>
      </p:sp>
      <p:sp>
        <p:nvSpPr>
          <p:cNvPr id="21" name="Oval 20"/>
          <p:cNvSpPr/>
          <p:nvPr/>
        </p:nvSpPr>
        <p:spPr>
          <a:xfrm>
            <a:off x="4044213" y="3740535"/>
            <a:ext cx="1889929" cy="1889929"/>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تعداد بالای پروژه های نیمه تمام شهری </a:t>
            </a:r>
          </a:p>
        </p:txBody>
      </p:sp>
      <p:sp>
        <p:nvSpPr>
          <p:cNvPr id="23" name="Oval 22"/>
          <p:cNvSpPr/>
          <p:nvPr/>
        </p:nvSpPr>
        <p:spPr>
          <a:xfrm>
            <a:off x="9998953" y="3776515"/>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وجود  بخش زیادی از بافت فرسوده و بافت ناپایدار</a:t>
            </a:r>
          </a:p>
        </p:txBody>
      </p:sp>
      <p:sp>
        <p:nvSpPr>
          <p:cNvPr id="24" name="Oval 23"/>
          <p:cNvSpPr/>
          <p:nvPr/>
        </p:nvSpPr>
        <p:spPr>
          <a:xfrm>
            <a:off x="2108139" y="3804588"/>
            <a:ext cx="1878561" cy="1878561"/>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fa-IR" dirty="0">
                <a:solidFill>
                  <a:schemeClr val="bg1"/>
                </a:solidFill>
                <a:cs typeface="B Titr" panose="00000700000000000000" pitchFamily="2" charset="-78"/>
              </a:rPr>
              <a:t> و جود سکونت‌گاه ‌های غیررسمی</a:t>
            </a:r>
          </a:p>
          <a:p>
            <a:pPr algn="ctr"/>
            <a:r>
              <a:rPr lang="fa-IR" dirty="0">
                <a:solidFill>
                  <a:schemeClr val="bg1"/>
                </a:solidFill>
                <a:cs typeface="B Titr" panose="00000700000000000000" pitchFamily="2" charset="-78"/>
              </a:rPr>
              <a:t>در شهر</a:t>
            </a:r>
          </a:p>
        </p:txBody>
      </p:sp>
    </p:spTree>
    <p:extLst>
      <p:ext uri="{BB962C8B-B14F-4D97-AF65-F5344CB8AC3E}">
        <p14:creationId xmlns:p14="http://schemas.microsoft.com/office/powerpoint/2010/main" val="161354362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6" name="Rounded Rectangle 5"/>
          <p:cNvSpPr/>
          <p:nvPr/>
        </p:nvSpPr>
        <p:spPr>
          <a:xfrm>
            <a:off x="457186" y="640014"/>
            <a:ext cx="11310831" cy="545862"/>
          </a:xfrm>
          <a:prstGeom prst="roundRect">
            <a:avLst>
              <a:gd name="adj" fmla="val 9887"/>
            </a:avLst>
          </a:prstGeom>
          <a:solidFill>
            <a:srgbClr val="27C3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457186" y="660263"/>
            <a:ext cx="11310831"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rPr>
              <a:t>تصویر فعلی مردم از شهر  تهران</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B Titr" panose="00000700000000000000" pitchFamily="2" charset="-78"/>
            </a:endParaRPr>
          </a:p>
        </p:txBody>
      </p:sp>
      <p:graphicFrame>
        <p:nvGraphicFramePr>
          <p:cNvPr id="2" name="Table 3">
            <a:extLst>
              <a:ext uri="{FF2B5EF4-FFF2-40B4-BE49-F238E27FC236}">
                <a16:creationId xmlns:a16="http://schemas.microsoft.com/office/drawing/2014/main" xmlns="" id="{993FEF8D-E11D-4BB7-85C9-814D71D58296}"/>
              </a:ext>
            </a:extLst>
          </p:cNvPr>
          <p:cNvGraphicFramePr>
            <a:graphicFrameLocks noGrp="1"/>
          </p:cNvGraphicFramePr>
          <p:nvPr>
            <p:extLst>
              <p:ext uri="{D42A27DB-BD31-4B8C-83A1-F6EECF244321}">
                <p14:modId xmlns:p14="http://schemas.microsoft.com/office/powerpoint/2010/main" val="3179249685"/>
              </p:ext>
            </p:extLst>
          </p:nvPr>
        </p:nvGraphicFramePr>
        <p:xfrm>
          <a:off x="457186" y="1343605"/>
          <a:ext cx="11310831" cy="4815054"/>
        </p:xfrm>
        <a:graphic>
          <a:graphicData uri="http://schemas.openxmlformats.org/drawingml/2006/table">
            <a:tbl>
              <a:tblPr firstRow="1" bandRow="1">
                <a:tableStyleId>{5C22544A-7EE6-4342-B048-85BDC9FD1C3A}</a:tableStyleId>
              </a:tblPr>
              <a:tblGrid>
                <a:gridCol w="3237736">
                  <a:extLst>
                    <a:ext uri="{9D8B030D-6E8A-4147-A177-3AD203B41FA5}">
                      <a16:colId xmlns:a16="http://schemas.microsoft.com/office/drawing/2014/main" xmlns="" val="241160532"/>
                    </a:ext>
                  </a:extLst>
                </a:gridCol>
                <a:gridCol w="4096139">
                  <a:extLst>
                    <a:ext uri="{9D8B030D-6E8A-4147-A177-3AD203B41FA5}">
                      <a16:colId xmlns:a16="http://schemas.microsoft.com/office/drawing/2014/main" xmlns="" val="469168064"/>
                    </a:ext>
                  </a:extLst>
                </a:gridCol>
                <a:gridCol w="3976956">
                  <a:extLst>
                    <a:ext uri="{9D8B030D-6E8A-4147-A177-3AD203B41FA5}">
                      <a16:colId xmlns:a16="http://schemas.microsoft.com/office/drawing/2014/main" xmlns="" val="1476122890"/>
                    </a:ext>
                  </a:extLst>
                </a:gridCol>
              </a:tblGrid>
              <a:tr h="466530">
                <a:tc gridSpan="3">
                  <a:txBody>
                    <a:bodyPr/>
                    <a:lstStyle/>
                    <a:p>
                      <a:pPr algn="ctr" rtl="1"/>
                      <a:r>
                        <a:rPr lang="fa-IR" sz="2000" dirty="0">
                          <a:cs typeface="B Nazanin" panose="00000400000000000000" pitchFamily="2" charset="-78"/>
                        </a:rPr>
                        <a:t>جواب تهرانی ها به پرسش های شهردار تهران – زمستان 1399</a:t>
                      </a:r>
                      <a:endParaRPr lang="en-US" sz="2000" dirty="0">
                        <a:cs typeface="B Nazanin" panose="00000400000000000000" pitchFamily="2" charset="-78"/>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3532903325"/>
                  </a:ext>
                </a:extLst>
              </a:tr>
              <a:tr h="414611">
                <a:tc>
                  <a:txBody>
                    <a:bodyPr/>
                    <a:lstStyle/>
                    <a:p>
                      <a:pPr algn="ctr" rtl="1"/>
                      <a:r>
                        <a:rPr lang="fa-IR" sz="1600" b="1" dirty="0">
                          <a:cs typeface="B Nazanin" panose="00000400000000000000" pitchFamily="2" charset="-78"/>
                        </a:rPr>
                        <a:t>نتیجه نظرسنجی مهرماه 97</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پاسخ ها (نتایج نظرسنجی در مناطق مختلف شهر) </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پرسش ها</a:t>
                      </a:r>
                      <a:endParaRPr lang="en-US" sz="1600" b="1" dirty="0">
                        <a:cs typeface="B Nazanin" panose="00000400000000000000" pitchFamily="2" charset="-78"/>
                      </a:endParaRPr>
                    </a:p>
                  </a:txBody>
                  <a:tcPr/>
                </a:tc>
                <a:extLst>
                  <a:ext uri="{0D108BD9-81ED-4DB2-BD59-A6C34878D82A}">
                    <a16:rowId xmlns:a16="http://schemas.microsoft.com/office/drawing/2014/main" xmlns="" val="2622612831"/>
                  </a:ext>
                </a:extLst>
              </a:tr>
              <a:tr h="716146">
                <a:tc>
                  <a:txBody>
                    <a:bodyPr/>
                    <a:lstStyle/>
                    <a:p>
                      <a:pPr algn="ctr" rtl="1"/>
                      <a:r>
                        <a:rPr lang="fa-IR" sz="1600" b="1" dirty="0">
                          <a:cs typeface="B Nazanin" panose="00000400000000000000" pitchFamily="2" charset="-78"/>
                        </a:rPr>
                        <a:t>اقتصادی (تورم)</a:t>
                      </a:r>
                      <a:endParaRPr lang="en-US" sz="1600" b="1" dirty="0">
                        <a:cs typeface="B Nazanin" panose="00000400000000000000" pitchFamily="2" charset="-78"/>
                      </a:endParaRPr>
                    </a:p>
                  </a:txBody>
                  <a:tcPr/>
                </a:tc>
                <a:tc>
                  <a:txBody>
                    <a:bodyPr/>
                    <a:lstStyle/>
                    <a:p>
                      <a:pPr algn="r" rtl="1"/>
                      <a:r>
                        <a:rPr lang="fa-IR" sz="1600" b="1" dirty="0">
                          <a:cs typeface="B Nazanin" panose="00000400000000000000" pitchFamily="2" charset="-78"/>
                        </a:rPr>
                        <a:t>اول : آلودگی هوا (47 درصد نظرات)</a:t>
                      </a:r>
                    </a:p>
                    <a:p>
                      <a:pPr algn="r" rtl="1"/>
                      <a:r>
                        <a:rPr lang="fa-IR" sz="1600" b="1" dirty="0">
                          <a:cs typeface="B Nazanin" panose="00000400000000000000" pitchFamily="2" charset="-78"/>
                        </a:rPr>
                        <a:t>دوم : آسیب های اجتماعی (23 درصد نظرات)</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حادترین مشکل شما (شهروندان) چیست؟</a:t>
                      </a:r>
                      <a:endParaRPr lang="en-US" sz="1600" b="1" dirty="0">
                        <a:cs typeface="B Nazanin" panose="00000400000000000000" pitchFamily="2" charset="-78"/>
                      </a:endParaRPr>
                    </a:p>
                  </a:txBody>
                  <a:tcPr/>
                </a:tc>
                <a:extLst>
                  <a:ext uri="{0D108BD9-81ED-4DB2-BD59-A6C34878D82A}">
                    <a16:rowId xmlns:a16="http://schemas.microsoft.com/office/drawing/2014/main" xmlns="" val="1012666854"/>
                  </a:ext>
                </a:extLst>
              </a:tr>
              <a:tr h="1584451">
                <a:tc>
                  <a:txBody>
                    <a:bodyPr/>
                    <a:lstStyle/>
                    <a:p>
                      <a:pPr algn="ctr" rtl="1"/>
                      <a:endParaRPr lang="fa-IR" sz="1600" b="1" dirty="0">
                        <a:cs typeface="B Nazanin" panose="00000400000000000000" pitchFamily="2" charset="-78"/>
                      </a:endParaRPr>
                    </a:p>
                    <a:p>
                      <a:pPr algn="ctr" rtl="1"/>
                      <a:endParaRPr lang="fa-IR" sz="1600" b="1" dirty="0">
                        <a:cs typeface="B Nazanin" panose="00000400000000000000" pitchFamily="2" charset="-78"/>
                      </a:endParaRPr>
                    </a:p>
                    <a:p>
                      <a:pPr algn="ctr" rtl="1"/>
                      <a:r>
                        <a:rPr lang="fa-IR" sz="1600" b="1" dirty="0">
                          <a:cs typeface="B Nazanin" panose="00000400000000000000" pitchFamily="2" charset="-78"/>
                        </a:rPr>
                        <a:t>مدیریت قوی، مبارزه با فساد</a:t>
                      </a:r>
                      <a:endParaRPr lang="en-US" sz="1600" b="1" dirty="0">
                        <a:cs typeface="B Nazanin" panose="00000400000000000000" pitchFamily="2" charset="-78"/>
                      </a:endParaRPr>
                    </a:p>
                  </a:txBody>
                  <a:tcPr/>
                </a:tc>
                <a:tc>
                  <a:txBody>
                    <a:bodyPr/>
                    <a:lstStyle/>
                    <a:p>
                      <a:pPr algn="r" rtl="1"/>
                      <a:r>
                        <a:rPr lang="fa-IR" sz="1600" b="1" dirty="0">
                          <a:cs typeface="B Nazanin" panose="00000400000000000000" pitchFamily="2" charset="-78"/>
                        </a:rPr>
                        <a:t>به ترتیب:</a:t>
                      </a:r>
                    </a:p>
                    <a:p>
                      <a:pPr algn="r" rtl="1"/>
                      <a:r>
                        <a:rPr lang="fa-IR" sz="1600" b="1" dirty="0">
                          <a:cs typeface="B Nazanin" panose="00000400000000000000" pitchFamily="2" charset="-78"/>
                        </a:rPr>
                        <a:t>1- مبارزه با فساد اداری در شهرداری (45 درصد نظرات)</a:t>
                      </a:r>
                    </a:p>
                    <a:p>
                      <a:pPr algn="r" rtl="1"/>
                      <a:r>
                        <a:rPr lang="fa-IR" sz="1600" b="1" dirty="0">
                          <a:cs typeface="B Nazanin" panose="00000400000000000000" pitchFamily="2" charset="-78"/>
                        </a:rPr>
                        <a:t>2- رسیدگی به افراد بی بضاعت</a:t>
                      </a:r>
                    </a:p>
                    <a:p>
                      <a:pPr algn="r" rtl="1"/>
                      <a:r>
                        <a:rPr lang="fa-IR" sz="1600" b="1" dirty="0">
                          <a:cs typeface="B Nazanin" panose="00000400000000000000" pitchFamily="2" charset="-78"/>
                        </a:rPr>
                        <a:t>3- تقویت حمل و نقل عمومی (مترو)</a:t>
                      </a:r>
                    </a:p>
                    <a:p>
                      <a:pPr algn="r" rtl="1"/>
                      <a:r>
                        <a:rPr lang="fa-IR" sz="1600" b="1" dirty="0">
                          <a:cs typeface="B Nazanin" panose="00000400000000000000" pitchFamily="2" charset="-78"/>
                        </a:rPr>
                        <a:t>4- رسیدگی به وضعیت زباله های شهر</a:t>
                      </a:r>
                    </a:p>
                    <a:p>
                      <a:pPr algn="r" rtl="1"/>
                      <a:r>
                        <a:rPr lang="fa-IR" sz="1600" b="1" dirty="0">
                          <a:cs typeface="B Nazanin" panose="00000400000000000000" pitchFamily="2" charset="-78"/>
                        </a:rPr>
                        <a:t>5- تقویت خدمات آنلاین شهرداری</a:t>
                      </a:r>
                      <a:endParaRPr lang="en-US" sz="1600" b="1" dirty="0">
                        <a:cs typeface="B Nazanin" panose="00000400000000000000" pitchFamily="2" charset="-78"/>
                      </a:endParaRPr>
                    </a:p>
                  </a:txBody>
                  <a:tcPr/>
                </a:tc>
                <a:tc>
                  <a:txBody>
                    <a:bodyPr/>
                    <a:lstStyle/>
                    <a:p>
                      <a:pPr algn="ctr" rtl="1"/>
                      <a:endParaRPr lang="fa-IR" sz="1600" b="1" dirty="0">
                        <a:cs typeface="B Nazanin" panose="00000400000000000000" pitchFamily="2" charset="-78"/>
                      </a:endParaRPr>
                    </a:p>
                    <a:p>
                      <a:pPr algn="ctr" rtl="1"/>
                      <a:endParaRPr lang="fa-IR" sz="1600" b="1" dirty="0">
                        <a:cs typeface="B Nazanin" panose="00000400000000000000" pitchFamily="2" charset="-78"/>
                      </a:endParaRPr>
                    </a:p>
                    <a:p>
                      <a:pPr algn="ctr" rtl="1"/>
                      <a:r>
                        <a:rPr lang="fa-IR" sz="1600" b="1" dirty="0">
                          <a:cs typeface="B Nazanin" panose="00000400000000000000" pitchFamily="2" charset="-78"/>
                        </a:rPr>
                        <a:t>پنج اقدام ضروری در شهر اگر جای شهردار بودید؟</a:t>
                      </a:r>
                      <a:endParaRPr lang="en-US" sz="1600" b="1" dirty="0">
                        <a:cs typeface="B Nazanin" panose="00000400000000000000" pitchFamily="2" charset="-78"/>
                      </a:endParaRPr>
                    </a:p>
                  </a:txBody>
                  <a:tcPr/>
                </a:tc>
                <a:extLst>
                  <a:ext uri="{0D108BD9-81ED-4DB2-BD59-A6C34878D82A}">
                    <a16:rowId xmlns:a16="http://schemas.microsoft.com/office/drawing/2014/main" xmlns="" val="2917274569"/>
                  </a:ext>
                </a:extLst>
              </a:tr>
              <a:tr h="716146">
                <a:tc>
                  <a:txBody>
                    <a:bodyPr/>
                    <a:lstStyle/>
                    <a:p>
                      <a:pPr algn="ctr" rtl="1"/>
                      <a:r>
                        <a:rPr lang="fa-IR" sz="1600" b="1" dirty="0">
                          <a:cs typeface="B Nazanin" panose="00000400000000000000" pitchFamily="2" charset="-78"/>
                        </a:rPr>
                        <a:t>حل مسئله ترافیک و رفع فقر در مناطق فقیر نشین</a:t>
                      </a:r>
                      <a:endParaRPr lang="en-US" sz="1600" b="1" dirty="0">
                        <a:cs typeface="B Nazanin" panose="00000400000000000000" pitchFamily="2" charset="-78"/>
                      </a:endParaRPr>
                    </a:p>
                  </a:txBody>
                  <a:tcPr/>
                </a:tc>
                <a:tc>
                  <a:txBody>
                    <a:bodyPr/>
                    <a:lstStyle/>
                    <a:p>
                      <a:pPr algn="r" rtl="1"/>
                      <a:r>
                        <a:rPr lang="fa-IR" sz="1600" b="1" dirty="0">
                          <a:cs typeface="B Nazanin" panose="00000400000000000000" pitchFamily="2" charset="-78"/>
                        </a:rPr>
                        <a:t>1- گسترش فضای سبز و حفظ باغات (86 درصد)</a:t>
                      </a:r>
                    </a:p>
                    <a:p>
                      <a:pPr algn="r" rtl="1"/>
                      <a:r>
                        <a:rPr lang="fa-IR" sz="1600" b="1" dirty="0">
                          <a:cs typeface="B Nazanin" panose="00000400000000000000" pitchFamily="2" charset="-78"/>
                        </a:rPr>
                        <a:t>2- ارجحیت دادن نظر شهروندان به تصمیم مدیران</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برنامه شما برای تهران اگر شهردار باشید؟</a:t>
                      </a:r>
                      <a:endParaRPr lang="en-US" sz="1600" b="1" dirty="0">
                        <a:cs typeface="B Nazanin" panose="00000400000000000000" pitchFamily="2" charset="-78"/>
                      </a:endParaRPr>
                    </a:p>
                  </a:txBody>
                  <a:tcPr/>
                </a:tc>
                <a:extLst>
                  <a:ext uri="{0D108BD9-81ED-4DB2-BD59-A6C34878D82A}">
                    <a16:rowId xmlns:a16="http://schemas.microsoft.com/office/drawing/2014/main" xmlns="" val="1372507316"/>
                  </a:ext>
                </a:extLst>
              </a:tr>
              <a:tr h="458585">
                <a:tc>
                  <a:txBody>
                    <a:bodyPr/>
                    <a:lstStyle/>
                    <a:p>
                      <a:pPr algn="ctr" rtl="1"/>
                      <a:r>
                        <a:rPr lang="fa-IR" sz="1600" b="1" dirty="0">
                          <a:cs typeface="B Nazanin" panose="00000400000000000000" pitchFamily="2" charset="-78"/>
                        </a:rPr>
                        <a:t>---</a:t>
                      </a:r>
                      <a:endParaRPr lang="en-US" sz="1600" b="1" dirty="0">
                        <a:cs typeface="B Nazanin" panose="00000400000000000000" pitchFamily="2" charset="-78"/>
                      </a:endParaRPr>
                    </a:p>
                  </a:txBody>
                  <a:tcPr/>
                </a:tc>
                <a:tc>
                  <a:txBody>
                    <a:bodyPr/>
                    <a:lstStyle/>
                    <a:p>
                      <a:pPr algn="r" rtl="1"/>
                      <a:r>
                        <a:rPr lang="fa-IR" sz="1600" b="1" dirty="0">
                          <a:cs typeface="B Nazanin" panose="00000400000000000000" pitchFamily="2" charset="-78"/>
                        </a:rPr>
                        <a:t>زیست پذیر شدن تهران</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دغدغه اصلی تهرانی ها</a:t>
                      </a:r>
                      <a:endParaRPr lang="en-US" sz="1600" b="1" dirty="0">
                        <a:cs typeface="B Nazanin" panose="00000400000000000000" pitchFamily="2" charset="-78"/>
                      </a:endParaRPr>
                    </a:p>
                  </a:txBody>
                  <a:tcPr/>
                </a:tc>
                <a:extLst>
                  <a:ext uri="{0D108BD9-81ED-4DB2-BD59-A6C34878D82A}">
                    <a16:rowId xmlns:a16="http://schemas.microsoft.com/office/drawing/2014/main" xmlns="" val="1917904688"/>
                  </a:ext>
                </a:extLst>
              </a:tr>
              <a:tr h="458585">
                <a:tc>
                  <a:txBody>
                    <a:bodyPr/>
                    <a:lstStyle/>
                    <a:p>
                      <a:pPr algn="ctr" rtl="1"/>
                      <a:r>
                        <a:rPr lang="fa-IR" sz="1600" b="1" dirty="0">
                          <a:cs typeface="B Nazanin" panose="00000400000000000000" pitchFamily="2" charset="-78"/>
                        </a:rPr>
                        <a:t>---</a:t>
                      </a:r>
                      <a:endParaRPr lang="en-US" sz="1600" b="1" dirty="0">
                        <a:cs typeface="B Nazanin" panose="00000400000000000000" pitchFamily="2" charset="-78"/>
                      </a:endParaRPr>
                    </a:p>
                  </a:txBody>
                  <a:tcPr/>
                </a:tc>
                <a:tc>
                  <a:txBody>
                    <a:bodyPr/>
                    <a:lstStyle/>
                    <a:p>
                      <a:pPr algn="r" rtl="1"/>
                      <a:r>
                        <a:rPr lang="fa-IR" sz="1600" b="1" dirty="0">
                          <a:cs typeface="B Nazanin" panose="00000400000000000000" pitchFamily="2" charset="-78"/>
                        </a:rPr>
                        <a:t>با هوشمند شدن خدمات در تهران (70 درصد نظرات)</a:t>
                      </a:r>
                      <a:endParaRPr lang="en-US" sz="1600" b="1" dirty="0">
                        <a:cs typeface="B Nazanin" panose="00000400000000000000" pitchFamily="2" charset="-78"/>
                      </a:endParaRPr>
                    </a:p>
                  </a:txBody>
                  <a:tcPr/>
                </a:tc>
                <a:tc>
                  <a:txBody>
                    <a:bodyPr/>
                    <a:lstStyle/>
                    <a:p>
                      <a:pPr algn="ctr" rtl="1"/>
                      <a:r>
                        <a:rPr lang="fa-IR" sz="1600" b="1" dirty="0">
                          <a:cs typeface="B Nazanin" panose="00000400000000000000" pitchFamily="2" charset="-78"/>
                        </a:rPr>
                        <a:t>آسایش شهری شما چطور تامین می شود؟</a:t>
                      </a:r>
                      <a:endParaRPr lang="en-US" sz="1600" b="1" dirty="0">
                        <a:cs typeface="B Nazanin" panose="00000400000000000000" pitchFamily="2" charset="-78"/>
                      </a:endParaRPr>
                    </a:p>
                  </a:txBody>
                  <a:tcPr/>
                </a:tc>
                <a:extLst>
                  <a:ext uri="{0D108BD9-81ED-4DB2-BD59-A6C34878D82A}">
                    <a16:rowId xmlns:a16="http://schemas.microsoft.com/office/drawing/2014/main" xmlns="" val="1386101164"/>
                  </a:ext>
                </a:extLst>
              </a:tr>
            </a:tbl>
          </a:graphicData>
        </a:graphic>
      </p:graphicFrame>
    </p:spTree>
    <p:extLst>
      <p:ext uri="{BB962C8B-B14F-4D97-AF65-F5344CB8AC3E}">
        <p14:creationId xmlns:p14="http://schemas.microsoft.com/office/powerpoint/2010/main" val="30016541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049" y="0"/>
            <a:ext cx="9826752" cy="6858000"/>
          </a:xfrm>
          <a:prstGeom prst="rect">
            <a:avLst/>
          </a:prstGeom>
        </p:spPr>
      </p:pic>
    </p:spTree>
    <p:extLst>
      <p:ext uri="{BB962C8B-B14F-4D97-AF65-F5344CB8AC3E}">
        <p14:creationId xmlns:p14="http://schemas.microsoft.com/office/powerpoint/2010/main" val="270082881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1210</TotalTime>
  <Words>5523</Words>
  <Application>Microsoft Office PowerPoint</Application>
  <PresentationFormat>Widescreen</PresentationFormat>
  <Paragraphs>507</Paragraphs>
  <Slides>62</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62</vt:i4>
      </vt:variant>
    </vt:vector>
  </HeadingPairs>
  <TitlesOfParts>
    <vt:vector size="74" baseType="lpstr">
      <vt:lpstr>Arial</vt:lpstr>
      <vt:lpstr>B Mitra</vt:lpstr>
      <vt:lpstr>B Nazanin</vt:lpstr>
      <vt:lpstr>B Titr</vt:lpstr>
      <vt:lpstr>B Zar</vt:lpstr>
      <vt:lpstr>BBCNassim</vt:lpstr>
      <vt:lpstr>Calibri</vt:lpstr>
      <vt:lpstr>Calibri Light</vt:lpstr>
      <vt:lpstr>IranNastaliq</vt:lpstr>
      <vt:lpstr>w_Nian</vt:lpstr>
      <vt:lpstr>Wingdings</vt:lpstr>
      <vt:lpstr>Office Theme</vt:lpstr>
      <vt:lpstr>PowerPoint Presentation</vt:lpstr>
      <vt:lpstr>PowerPoint Presentation</vt:lpstr>
      <vt:lpstr>PowerPoint Presentation</vt:lpstr>
      <vt:lpstr>PowerPoint Presentation</vt:lpstr>
      <vt:lpstr>اسناد بالادستی شهرداری تهران در این طرح: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تصویر کلان تهران در 1404</vt:lpstr>
      <vt:lpstr>الگوی نوین حکمرانی مردمی برای ایجاد تحول در شهرداری تهران</vt:lpstr>
      <vt:lpstr>الزامات تحول مدیریتی در تهران</vt:lpstr>
      <vt:lpstr>PowerPoint Presentation</vt:lpstr>
      <vt:lpstr>فرصت‌های شهرداری تهران</vt:lpstr>
      <vt:lpstr>PowerPoint Presentation</vt:lpstr>
      <vt:lpstr>PowerPoint Presentation</vt:lpstr>
      <vt:lpstr>PowerPoint Presentation</vt:lpstr>
      <vt:lpstr>PowerPoint Presentation</vt:lpstr>
      <vt:lpstr>PowerPoint Presentation</vt:lpstr>
      <vt:lpstr>اهداف</vt:lpstr>
      <vt:lpstr>راهبردها</vt:lpstr>
      <vt:lpstr>PowerPoint Presentation</vt:lpstr>
      <vt:lpstr>PowerPoint Presentation</vt:lpstr>
      <vt:lpstr>PowerPoint Presentation</vt:lpstr>
      <vt:lpstr>PowerPoint Presentation</vt:lpstr>
      <vt:lpstr>PowerPoint Presentation</vt:lpstr>
      <vt:lpstr>اهداف</vt:lpstr>
      <vt:lpstr>راهبردها</vt:lpstr>
      <vt:lpstr>PowerPoint Presentation</vt:lpstr>
      <vt:lpstr>PowerPoint Presentation</vt:lpstr>
      <vt:lpstr>PowerPoint Presentation</vt:lpstr>
      <vt:lpstr>اهداف</vt:lpstr>
      <vt:lpstr>راهبردها</vt:lpstr>
      <vt:lpstr>راهبردها</vt:lpstr>
      <vt:lpstr>PowerPoint Presentation</vt:lpstr>
      <vt:lpstr>PowerPoint Presentation</vt:lpstr>
      <vt:lpstr>اهداف</vt:lpstr>
      <vt:lpstr>راهبردها</vt:lpstr>
      <vt:lpstr>PowerPoint Presentation</vt:lpstr>
      <vt:lpstr>PowerPoint Presentation</vt:lpstr>
      <vt:lpstr>اهداف</vt:lpstr>
      <vt:lpstr>راهبردها</vt:lpstr>
      <vt:lpstr>PowerPoint Presentation</vt:lpstr>
      <vt:lpstr>PowerPoint Presentation</vt:lpstr>
      <vt:lpstr>PowerPoint Presentation</vt:lpstr>
      <vt:lpstr>PowerPoint Presentation</vt:lpstr>
      <vt:lpstr>PowerPoint Presentation</vt:lpstr>
      <vt:lpstr>اهداف</vt:lpstr>
      <vt:lpstr>راهبردها</vt:lpstr>
      <vt:lpstr>راهبردها</vt:lpstr>
      <vt:lpstr>PowerPoint Presentation</vt:lpstr>
      <vt:lpstr>PowerPoint Presentation</vt:lpstr>
      <vt:lpstr>PowerPoint Presentation</vt:lpstr>
      <vt:lpstr>اهداف</vt:lpstr>
      <vt:lpstr>راهبردها</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MRT</dc:creator>
  <cp:lastModifiedBy>noora hoseiny</cp:lastModifiedBy>
  <cp:revision>120</cp:revision>
  <dcterms:created xsi:type="dcterms:W3CDTF">2021-07-28T10:39:14Z</dcterms:created>
  <dcterms:modified xsi:type="dcterms:W3CDTF">2021-07-31T14:33:12Z</dcterms:modified>
</cp:coreProperties>
</file>